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everyone. Today I am defending my dissertation on employee sensemaking during corporate mergers. My name is Alexandra Torres and I am in the Management and Organizational Behavior department.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Identity fracture is the most theoretically novel contribution of this dissertation. The four-phase process model is my own construct, derived empirically from the data rather than imposed from the literature.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theme is where I engage most directly with the extant management literature. Eisenberg's concept of strategic ambiguity is well-established, but it has been studied primarily from the sender's perspective. My data show the receiver's experience is substantially different.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central theoretical contribution of the dissertation: an empirically derived cyclical model of merger sensemaking. It extends Weick by demonstrating that sensemaking in merger contexts is not a single moment but an iterative cycle.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dissertation makes contributions across all four dimensions. I want to be clear that the theoretical contribution is the primary one. The practical contribution is an extension that I developed in Chapter 7 in response to committee feedback.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want to be direct about limitations rather than defensive. The scope limitation is the most significant one. The theoretical model should be treated as a starting point for further validation, not as a settled framework.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closing slide. Pause briefly after 'Thank You', then say: I am happy to take your questions. I want to acknowledge my advisor, my committee, and the 42 participants who gave their time and candor to this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roadmap for today's defense. We will move through seven sections. The whole presentation is planned for approximately 35 minutes, with time for your questions after.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establishes the problem. Despite decades of M&amp;A research, we continue to see high failure rates. The existing literature has focused heavily on financial synergies and structural integration. This dissertation focuses on the employee experience during that transition.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three research questions move from description, to process, to outcome. Each question builds on the previous one to create a coherent empirical arc.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Weick's sensemaking theory is the primary theoretical anchor. I selected it because it is specifically designed to explain how people interpret ambiguous, discontinuous events — which is exactly what a corporate merger represents for most employees.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chose constructivist grounded theory because my epistemological stance is that knowledge is co-constructed between researcher and participant. I want to be transparent about that philosophical position.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want to pre-empt the question about qualitative rigor. Rather than reliability and validity, which are positivist criteria, I used Lincoln and Guba's framework for trustworthiness. Each criterion is operationalized with specific, concrete techniques.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transition slide into findings. I will spend about three minutes on each theme.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Theme one emerged as the most consistent finding across all four merger contexts. The rumor ecosystem is not simply gossip; it is an active sensemaking mechanism. Employees are doing the cognitive work that leadership has not done for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3657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spc="400" kern="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 Dissertation Defense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Navigating the Unknown: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Employee Sensemaking During Corporate Mergers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200400" y="2788920"/>
            <a:ext cx="2743200" cy="36576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97180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Alexandra M. Torres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of Management &amp; Organizational Behavior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Advisor: Prof. David K. Osei  |  Committee: Profs. Chen, Ramos, Lindqvist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4160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2025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2: Identity Fracture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 experience a destabilized sense of professional self when legacy organizational identities are deprecated by the acquiring firm.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627632"/>
            <a:ext cx="2011680" cy="32461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7373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121408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Identification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 Legacy Firm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06324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Strong, coherent professional identity pre-merger</a:t>
            </a:r>
            <a:endParaRPr lang="en-US" sz="11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7440" y="2834640"/>
            <a:ext cx="274320" cy="27432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2514600" y="1627632"/>
            <a:ext cx="2011680" cy="32461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2514600" y="17373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2121408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Ambiguity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2606040" y="306324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Signals of deprecation trigger confusion about who 'we' are</a:t>
            </a:r>
            <a:endParaRPr lang="en-US" sz="110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6280" y="2834640"/>
            <a:ext cx="274320" cy="274320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4663440" y="1627632"/>
            <a:ext cx="2011680" cy="3246120"/>
          </a:xfrm>
          <a:prstGeom prst="roundRect">
            <a:avLst>
              <a:gd name="adj" fmla="val 3636"/>
            </a:avLst>
          </a:prstGeom>
          <a:solidFill>
            <a:srgbClr val="1E2761"/>
          </a:solidFill>
          <a:ln w="6350">
            <a:solidFill>
              <a:srgbClr val="1E2761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4663440" y="17373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4754880" y="2121408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Work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4754880" y="306324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renegotiation: comply, resist, or exit</a:t>
            </a:r>
            <a:endParaRPr lang="en-US" sz="1100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2834640"/>
            <a:ext cx="274320" cy="274320"/>
          </a:xfrm>
          <a:prstGeom prst="rect">
            <a:avLst/>
          </a:prstGeom>
        </p:spPr>
      </p:pic>
      <p:sp>
        <p:nvSpPr>
          <p:cNvPr id="21" name="Shape 16"/>
          <p:cNvSpPr/>
          <p:nvPr/>
        </p:nvSpPr>
        <p:spPr>
          <a:xfrm>
            <a:off x="6812280" y="1627632"/>
            <a:ext cx="2011680" cy="324612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22" name="Text 17"/>
          <p:cNvSpPr/>
          <p:nvPr/>
        </p:nvSpPr>
        <p:spPr>
          <a:xfrm>
            <a:off x="6812280" y="17373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6903720" y="2121408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Provisional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Re-identification</a:t>
            </a:r>
            <a:endParaRPr lang="en-US" sz="1300" dirty="0"/>
          </a:p>
        </p:txBody>
      </p:sp>
      <p:sp>
        <p:nvSpPr>
          <p:cNvPr id="24" name="Text 19"/>
          <p:cNvSpPr/>
          <p:nvPr/>
        </p:nvSpPr>
        <p:spPr>
          <a:xfrm>
            <a:off x="6903720" y="3063240"/>
            <a:ext cx="1828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Conditional adoption of new identity with ongoing vigilance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3: Strategic Ambiguity as Leadership Tool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leaders deliberately withheld clarity during integration — a pattern employees experienced as both protective space and a source of chronic anxiety.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572768"/>
            <a:ext cx="3931920" cy="329184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66420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Intended Effects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(Leadership Perspective)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2267712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 to adjust integration plans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Avoidance of premature commitment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for employee-driven adaptation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Negotiating leverage with key talent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572768"/>
            <a:ext cx="3931920" cy="3291840"/>
          </a:xfrm>
          <a:prstGeom prst="roundRect">
            <a:avLst>
              <a:gd name="adj" fmla="val 2222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166420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Unintended Effects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(Employee Experience)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92040" y="2267712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Chronic uncertainty and anxiety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Proliferation of the rumor ecosystem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voluntary turnover of high performers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Deepened distrust in leadership credibility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Emergent Theoretical Model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Merger Sensemaking Cycle: how merger triggers generate sensemaking, which produces behavioral responses, which in turn reshape the merger environment.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57200" y="1572768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572768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Merger Trigger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(Structural Change)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29000" y="1572768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29000" y="1572768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Rumor Ecosystem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(Cue Seeking)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572768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572768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Fracture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(Destabilization)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3246120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324612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Work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(Renegotiation)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429000" y="3246120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324612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Behavioral Response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(Engage / Resist / Exit)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246120"/>
            <a:ext cx="2468880" cy="1280160"/>
          </a:xfrm>
          <a:prstGeom prst="roundRect">
            <a:avLst>
              <a:gd name="adj" fmla="val 6429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246120"/>
            <a:ext cx="2468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Merger Outcome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(Integration Quality)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926080" y="2212848"/>
            <a:ext cx="502920" cy="9144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897880" y="2212848"/>
            <a:ext cx="502920" cy="9144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635240" y="2743200"/>
            <a:ext cx="9144" cy="502920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897880" y="3886200"/>
            <a:ext cx="502920" cy="9144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926080" y="3886200"/>
            <a:ext cx="502920" cy="9144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691640" y="2743200"/>
            <a:ext cx="9144" cy="502920"/>
          </a:xfrm>
          <a:prstGeom prst="line">
            <a:avLst/>
          </a:prstGeom>
          <a:noFill/>
          <a:ln w="25400">
            <a:solidFill>
              <a:srgbClr val="C9963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Ambiguity moderates all transitions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Scholarly Contribution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416052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118872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15568" y="118872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Theoretical Extension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21792" y="169164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 Weick's sensemaking theory to high-stakes organizational transitions, adding a cyclical model and the concept of identity fracture as a sensemaking trigger.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800600" y="1005840"/>
            <a:ext cx="416052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192" y="1188720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58968" y="118872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Methodological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4965192" y="169164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Demonstrates the application of constructivist grounded theory to multi-site merger contexts, with a replicable sampling and rigor framework.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57200" y="2926080"/>
            <a:ext cx="416052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3108960"/>
            <a:ext cx="384048" cy="38404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115568" y="310896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Empirical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621792" y="361188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the first longitudinal, multi-company qualitative account of employee sensemaking across the full 12-month post-merger integration period.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800600" y="2926080"/>
            <a:ext cx="416052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3108960"/>
            <a:ext cx="384048" cy="38404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458968" y="310896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Practical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4965192" y="361188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Offers eight actionable communication protocols for HR and integration teams to reduce uncertainty and mitigate voluntary turnover during M&amp;A transitions.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Limitations and Future Research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Limitations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94360" y="14173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scope: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141732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four companies are large U.S. firms; findings may not transfer to small businesses or cross-border mergers.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94360" y="2103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Self-report bias: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286000" y="210312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data captures retrospective accounts; real-time sensemaking may differ from recalled experience.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94360" y="27889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 positionality: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286000" y="278892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experience in M&amp;A consulting may have shaped interview dynamics despite reflexivity protocols.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0" y="960120"/>
            <a:ext cx="0" cy="3474720"/>
          </a:xfrm>
          <a:prstGeom prst="line">
            <a:avLst/>
          </a:prstGeom>
          <a:noFill/>
          <a:ln w="10160">
            <a:solidFill>
              <a:srgbClr val="D1DA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9601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Future Research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54880" y="1417320"/>
            <a:ext cx="3931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Quantitative validation of the merger sensemaking cycle model across larger samples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754880" y="2194560"/>
            <a:ext cx="3931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Cross-cultural comparison of identity fracture in European and Asian M&amp;A contexts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754880" y="2971800"/>
            <a:ext cx="3931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Longitudinal follow-up (24 months) to examine identity stabilization trajectories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754880" y="3749040"/>
            <a:ext cx="3931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Intervention study testing communication protocols developed in Chapter 7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200400" y="1261872"/>
            <a:ext cx="2743200" cy="36576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444752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Merger sensemaking is an iterative, socially embedded cycle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2039112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Three themes: Rumor Ecosystem · Identity Fracture · Strategic Ambiguity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2633472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Emergent model extends Weick (1995) to transition contexts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227832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Eight practical implications for M&amp;A integration teams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828800" y="3931920"/>
            <a:ext cx="5486400" cy="822960"/>
          </a:xfrm>
          <a:prstGeom prst="roundRect">
            <a:avLst>
              <a:gd name="adj" fmla="val 8889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828800" y="397764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Open for Questions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Presentation Roadmap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1E2761"/>
          </a:solidFill>
          <a:ln w="6350">
            <a:solidFill>
              <a:srgbClr val="1E2761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28600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92608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Problem &amp; Gap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92608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mergers still fail at the human level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444752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444752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508760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508760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guiding questions driving the inquiry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660904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660904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724912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Framework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724912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Sensemaking theory as the analytical lens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877056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877056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3941064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941064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theory: design, sampling &amp; rigor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093208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093208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5157216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157216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emergent themes from 42 interviews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309360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309360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373368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&amp; Implications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373368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Scholarly impact and managerial takeaways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525512" y="1005840"/>
            <a:ext cx="1188720" cy="356616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9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7525512" y="111556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7589520" y="1572768"/>
            <a:ext cx="106070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 &amp; Future Work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7589520" y="2743200"/>
            <a:ext cx="10607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Boundaries and next steps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Research Problem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43891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mergers fail to create shareholder value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yet most research focuses on financial and structural factors.
</a:t>
            </a:r>
            <a:pPr indent="0" marL="0">
              <a:buNone/>
            </a:pPr>
            <a:r>
              <a:rPr lang="en-US" sz="1400" b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gap: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know remarkably little about how frontline employees </a:t>
            </a:r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interpret, adapt to, and resist</a:t>
            </a:r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merger-driven change in real time.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212080" y="960120"/>
            <a:ext cx="3474720" cy="1188720"/>
          </a:xfrm>
          <a:prstGeom prst="roundRect">
            <a:avLst>
              <a:gd name="adj" fmla="val 6154"/>
            </a:avLst>
          </a:prstGeom>
          <a:solidFill>
            <a:srgbClr val="1E2761"/>
          </a:solidFill>
          <a:ln w="6350">
            <a:solidFill>
              <a:srgbClr val="1E2761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212080" y="105156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70%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5321808" y="1673352"/>
            <a:ext cx="325526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mergers fail to meet objectives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212080" y="2286000"/>
            <a:ext cx="347472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212080" y="237744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50%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5321808" y="2999232"/>
            <a:ext cx="325526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synergies lost to people-side friction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212080" y="3611880"/>
            <a:ext cx="3474720" cy="1188720"/>
          </a:xfrm>
          <a:prstGeom prst="roundRect">
            <a:avLst>
              <a:gd name="adj" fmla="val 6154"/>
            </a:avLst>
          </a:prstGeom>
          <a:solidFill>
            <a:srgbClr val="1E2761"/>
          </a:solidFill>
          <a:ln w="6350">
            <a:solidFill>
              <a:srgbClr val="1E2761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212080" y="370332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$3.1T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5321808" y="4325112"/>
            <a:ext cx="325526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M&amp;A deal value announced globally in 2023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Research Questions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822960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960120"/>
            <a:ext cx="1005840" cy="1188720"/>
          </a:xfrm>
          <a:prstGeom prst="roundRect">
            <a:avLst>
              <a:gd name="adj" fmla="val 7273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8016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600200" y="1161288"/>
            <a:ext cx="69494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employees make sense of merger-driven organizational change during the integration period?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86000"/>
            <a:ext cx="1005840" cy="1188720"/>
          </a:xfrm>
          <a:prstGeom prst="roundRect">
            <a:avLst>
              <a:gd name="adj" fmla="val 7273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60604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600200" y="2487168"/>
            <a:ext cx="69494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social and structural cues do employees draw upon to construct meaning in conditions of uncertainty?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457200" y="3611880"/>
            <a:ext cx="822960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611880"/>
            <a:ext cx="1005840" cy="1188720"/>
          </a:xfrm>
          <a:prstGeom prst="roundRect">
            <a:avLst>
              <a:gd name="adj" fmla="val 7273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93192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996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600200" y="3813048"/>
            <a:ext cx="69494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sensemaking shape employee behavioral responses, including engagement, resistance, and exit?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Theoretical Framework: Sensemaking Theory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474720" y="1645920"/>
            <a:ext cx="2194560" cy="10058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0" y="173736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Sensemaking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(Weick, 1995)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91440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583680" y="91440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0" y="91440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Retrospective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92608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Enactive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583680" y="292608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292608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337560" y="32004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3200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337560" y="3840480"/>
            <a:ext cx="1920240" cy="685800"/>
          </a:xfrm>
          <a:prstGeom prst="roundRect">
            <a:avLst>
              <a:gd name="adj" fmla="val 9333"/>
            </a:avLst>
          </a:prstGeom>
          <a:solidFill>
            <a:srgbClr val="C8D8F0"/>
          </a:solidFill>
          <a:ln w="10160">
            <a:solidFill>
              <a:srgbClr val="A8BE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37560" y="384048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Plausibility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Accuracy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61772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to understand how employees interpret ambiguous merger signals and construct behavioral responses.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Methodology: Constructivist Grounded Theory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38912" y="1005840"/>
            <a:ext cx="1965960" cy="384048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1115568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38912" y="164592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Approach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30352" y="2148840"/>
            <a:ext cx="1783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Constructivist grounded theory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(Charmaz, 2014)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Iterative, inductive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Simultaneous data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collection &amp; analysis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523744" y="1005840"/>
            <a:ext cx="1965960" cy="384048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552" y="1115568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523744" y="164592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Participants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2615184" y="2148840"/>
            <a:ext cx="1783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42 employees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U.S. companies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months post-merger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+ theoretical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608576" y="1005840"/>
            <a:ext cx="1965960" cy="384048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8384" y="1115568"/>
            <a:ext cx="438912" cy="43891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608576" y="164592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Sources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4700016" y="2148840"/>
            <a:ext cx="1783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(60–90 min each)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notes (38 sessions)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documents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focus groups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6693408" y="1005840"/>
            <a:ext cx="1965960" cy="384048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  <a:effectLst>
            <a:outerShdw sx="100000" sy="100000" kx="0" ky="0" algn="bl" rotWithShape="0" blurRad="88900" dist="25400" dir="2700000">
              <a:srgbClr val="000000">
                <a:alpha val="10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3216" y="1115568"/>
            <a:ext cx="438912" cy="43891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693408" y="164592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6784848" y="2148840"/>
            <a:ext cx="17830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coding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coding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coding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 comparison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 writing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Establishing Rigor and Trustworthiness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877824"/>
          </a:xfrm>
          <a:prstGeom prst="roundRect">
            <a:avLst>
              <a:gd name="adj" fmla="val 7292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20700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Credibility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331720" y="1225296"/>
            <a:ext cx="0" cy="438912"/>
          </a:xfrm>
          <a:prstGeom prst="line">
            <a:avLst/>
          </a:prstGeom>
          <a:noFill/>
          <a:ln w="19050">
            <a:solidFill>
              <a:srgbClr val="C9963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14600" y="1170432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checking with 12 participants; prolonged engagement over 14 months; negative case analysis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93392"/>
            <a:ext cx="8229600" cy="877824"/>
          </a:xfrm>
          <a:prstGeom prst="roundRect">
            <a:avLst>
              <a:gd name="adj" fmla="val 7292"/>
            </a:avLst>
          </a:prstGeom>
          <a:solidFill>
            <a:srgbClr val="F3F6FC"/>
          </a:solidFill>
          <a:ln w="6350">
            <a:solidFill>
              <a:srgbClr val="D1DA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1945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Transferability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331720" y="2212848"/>
            <a:ext cx="0" cy="438912"/>
          </a:xfrm>
          <a:prstGeom prst="line">
            <a:avLst/>
          </a:prstGeom>
          <a:noFill/>
          <a:ln w="19050">
            <a:solidFill>
              <a:srgbClr val="C996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14600" y="2157984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Thick description of all four sites; purposive variation across industry, size, and geography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80944"/>
            <a:ext cx="8229600" cy="877824"/>
          </a:xfrm>
          <a:prstGeom prst="roundRect">
            <a:avLst>
              <a:gd name="adj" fmla="val 7292"/>
            </a:avLst>
          </a:prstGeom>
          <a:solidFill>
            <a:srgbClr val="FFFFFF"/>
          </a:solidFill>
          <a:ln w="6350">
            <a:solidFill>
              <a:srgbClr val="D1DA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18211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Dependability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331720" y="3200400"/>
            <a:ext cx="0" cy="438912"/>
          </a:xfrm>
          <a:prstGeom prst="line">
            <a:avLst/>
          </a:prstGeom>
          <a:noFill/>
          <a:ln w="19050">
            <a:solidFill>
              <a:srgbClr val="C996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14600" y="3145536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of all memos, codes, and decision logs; two independent coders on 20% of transcripts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968496"/>
            <a:ext cx="8229600" cy="877824"/>
          </a:xfrm>
          <a:prstGeom prst="roundRect">
            <a:avLst>
              <a:gd name="adj" fmla="val 7292"/>
            </a:avLst>
          </a:prstGeom>
          <a:solidFill>
            <a:srgbClr val="F3F6FC"/>
          </a:solidFill>
          <a:ln w="6350">
            <a:solidFill>
              <a:srgbClr val="D1DA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169664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Confirmability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331720" y="4187952"/>
            <a:ext cx="0" cy="438912"/>
          </a:xfrm>
          <a:prstGeom prst="line">
            <a:avLst/>
          </a:prstGeom>
          <a:noFill/>
          <a:ln w="19050">
            <a:solidFill>
              <a:srgbClr val="C9963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14600" y="4133088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Reflexivity journal maintained throughout; researcher positionality statement included in Chapter 3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6576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Findings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914400" y="10058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core themes emerged from iterative coding of 42 interviews (1,247 pages of transcript).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8046720" cy="987552"/>
          </a:xfrm>
          <a:prstGeom prst="roundRect">
            <a:avLst>
              <a:gd name="adj" fmla="val 7407"/>
            </a:avLst>
          </a:prstGeom>
          <a:solidFill>
            <a:srgbClr val="FFFFFF">
              <a:alpha val="8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856232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783080" y="18288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Rumor Ecosystem: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783080" y="2221992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communication fills the vacuum left by official silence during integration.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2788920"/>
            <a:ext cx="8046720" cy="987552"/>
          </a:xfrm>
          <a:prstGeom prst="roundRect">
            <a:avLst>
              <a:gd name="adj" fmla="val 7407"/>
            </a:avLst>
          </a:prstGeom>
          <a:solidFill>
            <a:srgbClr val="FFFFFF">
              <a:alpha val="8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953512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783080" y="29260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Fracture: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783080" y="3319272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 experience a destabilized sense of professional self when legacy identities are deprecated.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48640" y="3886200"/>
            <a:ext cx="8046720" cy="987552"/>
          </a:xfrm>
          <a:prstGeom prst="roundRect">
            <a:avLst>
              <a:gd name="adj" fmla="val 7407"/>
            </a:avLst>
          </a:prstGeom>
          <a:solidFill>
            <a:srgbClr val="FFFFFF">
              <a:alpha val="8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4050792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783080" y="402336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Strategic Ambiguity: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83080" y="4416552"/>
            <a:ext cx="6675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intentionally delays clarity, creating both space for adaptation and fertile ground for resistance.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1: "The Rumor Ecosystem"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27432"/>
          </a:xfrm>
          <a:prstGeom prst="rect">
            <a:avLst/>
          </a:prstGeom>
          <a:solidFill>
            <a:srgbClr val="C9963E"/>
          </a:solidFill>
          <a:ln w="12700">
            <a:solidFill>
              <a:srgbClr val="C996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official communication is absent or vague, employees construct parallel information networks to fill the vacuum.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00200"/>
            <a:ext cx="8229600" cy="1371600"/>
          </a:xfrm>
          <a:prstGeom prst="roundRect">
            <a:avLst>
              <a:gd name="adj" fmla="val 5333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719072"/>
            <a:ext cx="411480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719072"/>
            <a:ext cx="7223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didn't know anything official for weeks. So we made our own map. We pieced it together from every stray comment a manager dropped, every Slack message that got deleted a little too fast. That map was wrong half the time, but it was ours.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594360" y="2834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Finance Analyst, Company B (Interview 17)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200400"/>
            <a:ext cx="41148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Sub-themes: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Cue amplification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hierarchy of information credibility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Retroactive rationalization of events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erosion in formal communication channels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4754880" y="3200400"/>
            <a:ext cx="39319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Grounding: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Coded in 37 of 42 interviews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distinct rumor networks identified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across all 4 companies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Defense – Qualitative</dc:title>
  <dc:subject>PptxGenJS Presentation</dc:subject>
  <dc:creator>PptxGenJS</dc:creator>
  <cp:lastModifiedBy>PptxGenJS</cp:lastModifiedBy>
  <cp:revision>1</cp:revision>
  <dcterms:created xsi:type="dcterms:W3CDTF">2026-07-01T06:27:15Z</dcterms:created>
  <dcterms:modified xsi:type="dcterms:W3CDTF">2026-07-01T06:27:15Z</dcterms:modified>
</cp:coreProperties>
</file>