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8" d="100"/>
          <a:sy n="98" d="100"/>
        </p:scale>
        <p:origin x="3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pt idx="0">
                  <c:v>Coefficient on ESG Disclosure Quality</c:v>
                </c:pt>
              </c:strCache>
            </c:strRef>
          </c:tx>
          <c:spPr>
            <a:solidFill>
              <a:srgbClr val="028090"/>
            </a:solidFill>
            <a:effectLst/>
          </c:spPr>
          <c:invertIfNegative val="0"/>
          <c:dPt>
            <c:idx val="0"/>
            <c:invertIfNegative val="0"/>
            <c:bubble3D val="0"/>
            <c:extLst>
              <c:ext xmlns:c16="http://schemas.microsoft.com/office/drawing/2014/chart" uri="{C3380CC4-5D6E-409C-BE32-E72D297353CC}">
                <c16:uniqueId val="{00000001-F6BF-4E0B-9A98-EEF694A5877E}"/>
              </c:ext>
            </c:extLst>
          </c:dPt>
          <c:dPt>
            <c:idx val="1"/>
            <c:invertIfNegative val="0"/>
            <c:bubble3D val="0"/>
            <c:extLst>
              <c:ext xmlns:c16="http://schemas.microsoft.com/office/drawing/2014/chart" uri="{C3380CC4-5D6E-409C-BE32-E72D297353CC}">
                <c16:uniqueId val="{00000003-F6BF-4E0B-9A98-EEF694A5877E}"/>
              </c:ext>
            </c:extLst>
          </c:dPt>
          <c:dPt>
            <c:idx val="2"/>
            <c:invertIfNegative val="0"/>
            <c:bubble3D val="0"/>
            <c:extLst>
              <c:ext xmlns:c16="http://schemas.microsoft.com/office/drawing/2014/chart" uri="{C3380CC4-5D6E-409C-BE32-E72D297353CC}">
                <c16:uniqueId val="{00000005-F6BF-4E0B-9A98-EEF694A5877E}"/>
              </c:ext>
            </c:extLst>
          </c:dPt>
          <c:dPt>
            <c:idx val="3"/>
            <c:invertIfNegative val="0"/>
            <c:bubble3D val="0"/>
            <c:spPr>
              <a:solidFill>
                <a:srgbClr val="02C39A"/>
              </a:solidFill>
              <a:effectLst/>
            </c:spPr>
            <c:extLst>
              <c:ext xmlns:c16="http://schemas.microsoft.com/office/drawing/2014/chart" uri="{C3380CC4-5D6E-409C-BE32-E72D297353CC}">
                <c16:uniqueId val="{00000007-F6BF-4E0B-9A98-EEF694A5877E}"/>
              </c:ext>
            </c:extLst>
          </c:dPt>
          <c:dPt>
            <c:idx val="4"/>
            <c:invertIfNegative val="0"/>
            <c:bubble3D val="0"/>
            <c:spPr>
              <a:solidFill>
                <a:srgbClr val="1C3A50"/>
              </a:solidFill>
              <a:effectLst/>
            </c:spPr>
            <c:extLst>
              <c:ext xmlns:c16="http://schemas.microsoft.com/office/drawing/2014/chart" uri="{C3380CC4-5D6E-409C-BE32-E72D297353CC}">
                <c16:uniqueId val="{00000009-F6BF-4E0B-9A98-EEF694A5877E}"/>
              </c:ext>
            </c:extLst>
          </c:dPt>
          <c:dLbls>
            <c:numFmt formatCode="#,##0" sourceLinked="0"/>
            <c:spPr>
              <a:noFill/>
              <a:ln>
                <a:noFill/>
              </a:ln>
              <a:effectLst/>
            </c:spPr>
            <c:txPr>
              <a:bodyPr/>
              <a:lstStyle/>
              <a:p>
                <a:pPr>
                  <a:defRPr sz="1100" b="0" i="0" u="none" strike="noStrike">
                    <a:solidFill>
                      <a:srgbClr val="0A1628"/>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OLS
(No FE)</c:v>
                </c:pt>
                <c:pt idx="1">
                  <c:v>OLS
(Firm FE)</c:v>
                </c:pt>
                <c:pt idx="2">
                  <c:v>OLS
(Firm + Year FE)</c:v>
                </c:pt>
                <c:pt idx="3">
                  <c:v>2SLS
IV</c:v>
                </c:pt>
                <c:pt idx="4">
                  <c:v>Entropy
Balancing</c:v>
                </c:pt>
              </c:strCache>
            </c:strRef>
          </c:cat>
          <c:val>
            <c:numRef>
              <c:f>Sheet1!$B$2:$B$6</c:f>
              <c:numCache>
                <c:formatCode>General</c:formatCode>
                <c:ptCount val="5"/>
                <c:pt idx="0">
                  <c:v>0.31</c:v>
                </c:pt>
                <c:pt idx="1">
                  <c:v>0.19</c:v>
                </c:pt>
                <c:pt idx="2">
                  <c:v>0.17</c:v>
                </c:pt>
                <c:pt idx="3">
                  <c:v>0.22</c:v>
                </c:pt>
                <c:pt idx="4">
                  <c:v>0.18</c:v>
                </c:pt>
              </c:numCache>
            </c:numRef>
          </c:val>
          <c:extLst>
            <c:ext xmlns:c16="http://schemas.microsoft.com/office/drawing/2014/chart" uri="{C3380CC4-5D6E-409C-BE32-E72D297353CC}">
              <c16:uniqueId val="{0000000A-F6BF-4E0B-9A98-EEF694A5877E}"/>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374151"/>
                </a:solidFill>
                <a:latin typeface="Arial"/>
              </a:defRPr>
            </a:pPr>
            <a:endParaRPr lang="en-US"/>
          </a:p>
        </c:txPr>
        <c:crossAx val="2094734552"/>
        <c:crosses val="autoZero"/>
        <c:auto val="1"/>
        <c:lblAlgn val="ctr"/>
        <c:lblOffset val="100"/>
        <c:noMultiLvlLbl val="1"/>
      </c:catAx>
      <c:valAx>
        <c:axId val="2094734552"/>
        <c:scaling>
          <c:orientation val="minMax"/>
          <c:max val="0.4"/>
          <c:min val="0"/>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374151"/>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lineChart>
        <c:grouping val="standard"/>
        <c:varyColors val="0"/>
        <c:ser>
          <c:idx val="0"/>
          <c:order val="0"/>
          <c:tx>
            <c:strRef>
              <c:f>Sheet1!$B$1</c:f>
              <c:strCache>
                <c:ptCount val="1"/>
                <c:pt idx="0">
                  <c:v>Low IO (&lt;30%)</c:v>
                </c:pt>
              </c:strCache>
            </c:strRef>
          </c:tx>
          <c:spPr>
            <a:ln w="31750" cap="flat">
              <a:solidFill>
                <a:srgbClr val="9CA3AF"/>
              </a:solidFill>
              <a:prstDash val="solid"/>
              <a:round/>
            </a:ln>
            <a:effectLst/>
          </c:spPr>
          <c:marker>
            <c:symbol val="circle"/>
            <c:size val="6"/>
            <c:spPr>
              <a:solidFill>
                <a:srgbClr val="9CA3AF"/>
              </a:solidFill>
              <a:ln w="9525" cap="flat">
                <a:solidFill>
                  <a:srgbClr val="9CA3AF"/>
                </a:solidFill>
                <a:prstDash val="solid"/>
                <a:round/>
              </a:ln>
              <a:effectLst/>
            </c:spPr>
          </c:marker>
          <c:cat>
            <c:strRef>
              <c:f>Sheet1!$A$2:$A$4</c:f>
              <c:strCache>
                <c:ptCount val="3"/>
                <c:pt idx="0">
                  <c:v>Low Disc.</c:v>
                </c:pt>
                <c:pt idx="1">
                  <c:v>Mid Disc.</c:v>
                </c:pt>
                <c:pt idx="2">
                  <c:v>High Disc.</c:v>
                </c:pt>
              </c:strCache>
            </c:strRef>
          </c:cat>
          <c:val>
            <c:numRef>
              <c:f>Sheet1!$B$2:$B$4</c:f>
              <c:numCache>
                <c:formatCode>General</c:formatCode>
                <c:ptCount val="3"/>
                <c:pt idx="0">
                  <c:v>1.05</c:v>
                </c:pt>
                <c:pt idx="1">
                  <c:v>1.1200000000000001</c:v>
                </c:pt>
                <c:pt idx="2">
                  <c:v>1.19</c:v>
                </c:pt>
              </c:numCache>
            </c:numRef>
          </c:val>
          <c:smooth val="0"/>
          <c:extLst>
            <c:ext xmlns:c16="http://schemas.microsoft.com/office/drawing/2014/chart" uri="{C3380CC4-5D6E-409C-BE32-E72D297353CC}">
              <c16:uniqueId val="{00000000-FDC8-478B-AD06-8D2BC70C9F83}"/>
            </c:ext>
          </c:extLst>
        </c:ser>
        <c:ser>
          <c:idx val="1"/>
          <c:order val="1"/>
          <c:tx>
            <c:strRef>
              <c:f>Sheet1!$C$1</c:f>
              <c:strCache>
                <c:ptCount val="1"/>
                <c:pt idx="0">
                  <c:v>High IO (&gt;70%)</c:v>
                </c:pt>
              </c:strCache>
            </c:strRef>
          </c:tx>
          <c:spPr>
            <a:ln w="31750" cap="flat">
              <a:solidFill>
                <a:srgbClr val="028090"/>
              </a:solidFill>
              <a:prstDash val="solid"/>
              <a:round/>
            </a:ln>
            <a:effectLst/>
          </c:spPr>
          <c:marker>
            <c:symbol val="circle"/>
            <c:size val="6"/>
            <c:spPr>
              <a:solidFill>
                <a:srgbClr val="028090"/>
              </a:solidFill>
              <a:ln w="9525" cap="flat">
                <a:solidFill>
                  <a:srgbClr val="028090"/>
                </a:solidFill>
                <a:prstDash val="solid"/>
                <a:round/>
              </a:ln>
              <a:effectLst/>
            </c:spPr>
          </c:marker>
          <c:cat>
            <c:strRef>
              <c:f>Sheet1!$A$2:$A$4</c:f>
              <c:strCache>
                <c:ptCount val="3"/>
                <c:pt idx="0">
                  <c:v>Low Disc.</c:v>
                </c:pt>
                <c:pt idx="1">
                  <c:v>Mid Disc.</c:v>
                </c:pt>
                <c:pt idx="2">
                  <c:v>High Disc.</c:v>
                </c:pt>
              </c:strCache>
            </c:strRef>
          </c:cat>
          <c:val>
            <c:numRef>
              <c:f>Sheet1!$C$2:$C$4</c:f>
              <c:numCache>
                <c:formatCode>General</c:formatCode>
                <c:ptCount val="3"/>
                <c:pt idx="0">
                  <c:v>1.08</c:v>
                </c:pt>
                <c:pt idx="1">
                  <c:v>1.24</c:v>
                </c:pt>
                <c:pt idx="2">
                  <c:v>1.41</c:v>
                </c:pt>
              </c:numCache>
            </c:numRef>
          </c:val>
          <c:smooth val="0"/>
          <c:extLst>
            <c:ext xmlns:c16="http://schemas.microsoft.com/office/drawing/2014/chart" uri="{C3380CC4-5D6E-409C-BE32-E72D297353CC}">
              <c16:uniqueId val="{00000001-FDC8-478B-AD06-8D2BC70C9F83}"/>
            </c:ext>
          </c:extLst>
        </c:ser>
        <c:dLbls>
          <c:showLegendKey val="0"/>
          <c:showVal val="0"/>
          <c:showCatName val="0"/>
          <c:showSerName val="0"/>
          <c:showPercent val="0"/>
          <c:showBubbleSize val="0"/>
        </c:dLbls>
        <c:marker val="1"/>
        <c:smooth val="0"/>
        <c:axId val="2094734554"/>
        <c:axId val="2094734552"/>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374151"/>
                </a:solidFill>
                <a:latin typeface="Arial"/>
              </a:defRPr>
            </a:pPr>
            <a:endParaRPr lang="en-US"/>
          </a:p>
        </c:txPr>
        <c:crossAx val="2094734552"/>
        <c:crosses val="autoZero"/>
        <c:auto val="1"/>
        <c:lblAlgn val="ctr"/>
        <c:lblOffset val="100"/>
        <c:noMultiLvlLbl val="1"/>
      </c:catAx>
      <c:valAx>
        <c:axId val="2094734552"/>
        <c:scaling>
          <c:orientation val="minMax"/>
          <c:max val="1.5"/>
          <c:min val="1"/>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374151"/>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1000"/>
          </a:pPr>
          <a:endParaRPr lang="en-US"/>
        </a:p>
      </c:txPr>
    </c:legend>
    <c:plotVisOnly val="1"/>
    <c:dispBlanksAs val="span"/>
    <c:showDLblsOverMax val="1"/>
  </c:chart>
  <c:spPr>
    <a:solidFill>
      <a:srgbClr val="FFFFFF"/>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pt idx="0">
                  <c:v>Coefficient by Year</c:v>
                </c:pt>
              </c:strCache>
            </c:strRef>
          </c:tx>
          <c:spPr>
            <a:solidFill>
              <a:srgbClr val="028090"/>
            </a:solidFill>
            <a:effectLst/>
          </c:spPr>
          <c:invertIfNegative val="0"/>
          <c:cat>
            <c:strRef>
              <c:f>Sheet1!$A$2:$A$10</c:f>
              <c:strCache>
                <c:ptCount val="9"/>
                <c:pt idx="0">
                  <c:v>2015</c:v>
                </c:pt>
                <c:pt idx="1">
                  <c:v>2016</c:v>
                </c:pt>
                <c:pt idx="2">
                  <c:v>2017</c:v>
                </c:pt>
                <c:pt idx="3">
                  <c:v>2018</c:v>
                </c:pt>
                <c:pt idx="4">
                  <c:v>2019</c:v>
                </c:pt>
                <c:pt idx="5">
                  <c:v>2020</c:v>
                </c:pt>
                <c:pt idx="6">
                  <c:v>2021</c:v>
                </c:pt>
                <c:pt idx="7">
                  <c:v>2022</c:v>
                </c:pt>
                <c:pt idx="8">
                  <c:v>2023</c:v>
                </c:pt>
              </c:strCache>
            </c:strRef>
          </c:cat>
          <c:val>
            <c:numRef>
              <c:f>Sheet1!$B$2:$B$10</c:f>
              <c:numCache>
                <c:formatCode>General</c:formatCode>
                <c:ptCount val="9"/>
                <c:pt idx="0">
                  <c:v>0.08</c:v>
                </c:pt>
                <c:pt idx="1">
                  <c:v>0.1</c:v>
                </c:pt>
                <c:pt idx="2">
                  <c:v>0.11</c:v>
                </c:pt>
                <c:pt idx="3">
                  <c:v>0.14000000000000001</c:v>
                </c:pt>
                <c:pt idx="4">
                  <c:v>0.18</c:v>
                </c:pt>
                <c:pt idx="5">
                  <c:v>0.21</c:v>
                </c:pt>
                <c:pt idx="6">
                  <c:v>0.24</c:v>
                </c:pt>
                <c:pt idx="7">
                  <c:v>0.26</c:v>
                </c:pt>
                <c:pt idx="8">
                  <c:v>0.28000000000000003</c:v>
                </c:pt>
              </c:numCache>
            </c:numRef>
          </c:val>
          <c:extLst>
            <c:ext xmlns:c16="http://schemas.microsoft.com/office/drawing/2014/chart" uri="{C3380CC4-5D6E-409C-BE32-E72D297353CC}">
              <c16:uniqueId val="{00000000-5DD4-4666-8F36-0D201736C35D}"/>
            </c:ext>
          </c:extLst>
        </c:ser>
        <c:dLbls>
          <c:showLegendKey val="0"/>
          <c:showVal val="0"/>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374151"/>
                </a:solidFill>
                <a:latin typeface="Arial"/>
              </a:defRPr>
            </a:pPr>
            <a:endParaRPr lang="en-US"/>
          </a:p>
        </c:txPr>
        <c:crossAx val="2094734552"/>
        <c:crosses val="autoZero"/>
        <c:auto val="1"/>
        <c:lblAlgn val="ctr"/>
        <c:lblOffset val="100"/>
        <c:noMultiLvlLbl val="1"/>
      </c:catAx>
      <c:valAx>
        <c:axId val="2094734552"/>
        <c:scaling>
          <c:orientation val="minMax"/>
          <c:max val="0.35"/>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374151"/>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471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My name is Marcus Adeyemi. Today I am defending my dissertation which examines whether the quality of ESG disclosures, not just the presence of them, affects how markets value firms.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theoretical contribution is the most important for the scholarly audience in this room. The practical contribution has been well received by the industry practitioners I presented to at the CFA Conference in March.</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instrument validity limitation is the one I am most cautious about. I tried two alternative instruments — state-level ESG legislation and the DJSI inclusion indicator — and found similar results, which increases my confidence in the IV approach.</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by repeating the one-sentence takeaway: firms that disclose more clearly, not just more often, are rewarded with a meaningful valuation premium, and that premium has grown since 2018. Then open for questions.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motivates why disclosure quality is a meaningfully different variable from ESG scores. The 3.2x within-bucket spread is striking and is actually what prompted the research question originally.</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Four hypotheses. H1 is the main effect. H2 and H3 are theory-motivated moderations. H4 emerged from exploratory analysis and was pre-registered before the robustness stage.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sample construction took significant effort. The main exclusion criteria were firms with fewer than five consecutive years of data and firms that entered or exited the S&amp;P 500 within the observation window without a full pre-treatment baseline.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Endogeneity is likely the most important methodological challenge in this dissertation. The instrumental variable approach is the main identification strategy. I will explain the exclusion restriction more carefully if asked.</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takeaway is consistency: across five very different model specifications, the coefficient on disclosure quality is positive, stable in the 0.17 to 0.22 range, and highly significant. The 2SLS result is my preferred specification because it addresses endogeneity directly.</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Both moderation hypotheses are supported. The institutional ownership result is practically interesting: it suggests that sophisticated investors are the mechanism through which disclosure quality gets priced. The temporal shift corroborates the idea that regulatory pressure post-2018 raised market attention to disclosure quality.</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ran seven robustness checks. H4, the non-linearity hypothesis, receives only partial support. The environmental sub-index shows the spline pattern we predicted, but social and governance do not. I discuss this as a limitation and interpret it as evidence that the three ESG pillars operate differently.</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5.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62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02C39A"/>
          </a:solidFill>
          <a:ln w="12700">
            <a:solidFill>
              <a:srgbClr val="02C39A"/>
            </a:solidFill>
            <a:prstDash val="solid"/>
          </a:ln>
        </p:spPr>
      </p:sp>
      <p:sp>
        <p:nvSpPr>
          <p:cNvPr id="3" name="Text 1"/>
          <p:cNvSpPr/>
          <p:nvPr/>
        </p:nvSpPr>
        <p:spPr>
          <a:xfrm>
            <a:off x="548640" y="347472"/>
            <a:ext cx="8046720" cy="411480"/>
          </a:xfrm>
          <a:prstGeom prst="rect">
            <a:avLst/>
          </a:prstGeom>
          <a:noFill/>
          <a:ln/>
        </p:spPr>
        <p:txBody>
          <a:bodyPr wrap="square" rtlCol="0" anchor="ctr"/>
          <a:lstStyle/>
          <a:p>
            <a:pPr marL="0" indent="0" algn="ctr">
              <a:buNone/>
            </a:pPr>
            <a:r>
              <a:rPr lang="en-US" sz="1300" kern="0" spc="400" dirty="0">
                <a:solidFill>
                  <a:srgbClr val="C8EAF0"/>
                </a:solidFill>
                <a:latin typeface="Calibri" pitchFamily="34" charset="0"/>
                <a:ea typeface="Calibri" pitchFamily="34" charset="-122"/>
                <a:cs typeface="Calibri" pitchFamily="34" charset="-120"/>
              </a:rPr>
              <a:t>PhD Dissertation Defense</a:t>
            </a:r>
            <a:endParaRPr lang="en-US" sz="1300" dirty="0"/>
          </a:p>
        </p:txBody>
      </p:sp>
      <p:sp>
        <p:nvSpPr>
          <p:cNvPr id="4" name="Text 2"/>
          <p:cNvSpPr/>
          <p:nvPr/>
        </p:nvSpPr>
        <p:spPr>
          <a:xfrm>
            <a:off x="457200" y="868680"/>
            <a:ext cx="8229600" cy="1691640"/>
          </a:xfrm>
          <a:prstGeom prst="rect">
            <a:avLst/>
          </a:prstGeom>
          <a:noFill/>
          <a:ln/>
        </p:spPr>
        <p:txBody>
          <a:bodyPr wrap="square" rtlCol="0" anchor="ctr"/>
          <a:lstStyle/>
          <a:p>
            <a:pPr marL="0" indent="0" algn="ctr">
              <a:buNone/>
            </a:pPr>
            <a:r>
              <a:rPr lang="en-US" sz="2800" b="1" dirty="0">
                <a:solidFill>
                  <a:srgbClr val="FFFFFF"/>
                </a:solidFill>
                <a:latin typeface="Cambria" pitchFamily="34" charset="0"/>
                <a:ea typeface="Cambria" pitchFamily="34" charset="-122"/>
                <a:cs typeface="Cambria" pitchFamily="34" charset="-120"/>
              </a:rPr>
              <a:t>Does ESG Disclosure Quality Drive Firm Value?</a:t>
            </a:r>
            <a:endParaRPr lang="en-US" sz="2800" dirty="0"/>
          </a:p>
          <a:p>
            <a:pPr marL="0" indent="0" algn="ctr">
              <a:buNone/>
            </a:pPr>
            <a:r>
              <a:rPr lang="en-US" sz="2800" b="1" dirty="0">
                <a:solidFill>
                  <a:srgbClr val="FFFFFF"/>
                </a:solidFill>
                <a:latin typeface="Cambria" pitchFamily="34" charset="0"/>
                <a:ea typeface="Cambria" pitchFamily="34" charset="-122"/>
                <a:cs typeface="Cambria" pitchFamily="34" charset="-120"/>
              </a:rPr>
              <a:t>Panel Data Evidence from S&amp;P 500 Companies, 2015–2023</a:t>
            </a:r>
            <a:endParaRPr lang="en-US" sz="2800" dirty="0"/>
          </a:p>
        </p:txBody>
      </p:sp>
      <p:sp>
        <p:nvSpPr>
          <p:cNvPr id="5" name="Shape 3"/>
          <p:cNvSpPr/>
          <p:nvPr/>
        </p:nvSpPr>
        <p:spPr>
          <a:xfrm>
            <a:off x="3200400" y="2670048"/>
            <a:ext cx="2743200" cy="36576"/>
          </a:xfrm>
          <a:prstGeom prst="rect">
            <a:avLst/>
          </a:prstGeom>
          <a:solidFill>
            <a:srgbClr val="02C39A"/>
          </a:solidFill>
          <a:ln w="12700">
            <a:solidFill>
              <a:srgbClr val="02C39A"/>
            </a:solidFill>
            <a:prstDash val="solid"/>
          </a:ln>
        </p:spPr>
      </p:sp>
      <p:sp>
        <p:nvSpPr>
          <p:cNvPr id="6" name="Text 4"/>
          <p:cNvSpPr/>
          <p:nvPr/>
        </p:nvSpPr>
        <p:spPr>
          <a:xfrm>
            <a:off x="914400" y="2834640"/>
            <a:ext cx="7315200" cy="914400"/>
          </a:xfrm>
          <a:prstGeom prst="rect">
            <a:avLst/>
          </a:prstGeom>
          <a:noFill/>
          <a:ln/>
        </p:spPr>
        <p:txBody>
          <a:bodyPr wrap="square" rtlCol="0" anchor="ctr"/>
          <a:lstStyle/>
          <a:p>
            <a:pPr marL="0" indent="0" algn="ctr">
              <a:buNone/>
            </a:pPr>
            <a:r>
              <a:rPr lang="en-US" sz="1300" b="1" dirty="0">
                <a:solidFill>
                  <a:srgbClr val="C8EAF0"/>
                </a:solidFill>
                <a:latin typeface="Calibri" pitchFamily="34" charset="0"/>
                <a:ea typeface="Calibri" pitchFamily="34" charset="-122"/>
                <a:cs typeface="Calibri" pitchFamily="34" charset="-120"/>
              </a:rPr>
              <a:t>Marcus J. Adeyemi</a:t>
            </a:r>
            <a:endParaRPr lang="en-US" sz="1300" dirty="0"/>
          </a:p>
          <a:p>
            <a:pPr marL="0" indent="0" algn="ctr">
              <a:buNone/>
            </a:pPr>
            <a:r>
              <a:rPr lang="en-US" sz="1300" dirty="0">
                <a:solidFill>
                  <a:srgbClr val="C8EAF0"/>
                </a:solidFill>
                <a:latin typeface="Calibri" pitchFamily="34" charset="0"/>
                <a:ea typeface="Calibri" pitchFamily="34" charset="-122"/>
                <a:cs typeface="Calibri" pitchFamily="34" charset="-120"/>
              </a:rPr>
              <a:t>Department of Finance &amp; Accounting</a:t>
            </a:r>
            <a:endParaRPr lang="en-US" sz="1300" dirty="0"/>
          </a:p>
          <a:p>
            <a:pPr marL="0" indent="0" algn="ctr">
              <a:buNone/>
            </a:pPr>
            <a:r>
              <a:rPr lang="en-US" sz="1300" dirty="0">
                <a:solidFill>
                  <a:srgbClr val="C8EAF0"/>
                </a:solidFill>
                <a:latin typeface="Calibri" pitchFamily="34" charset="0"/>
                <a:ea typeface="Calibri" pitchFamily="34" charset="-122"/>
                <a:cs typeface="Calibri" pitchFamily="34" charset="-120"/>
              </a:rPr>
              <a:t>Advisor: Prof. Li Wei  |  Committee: Profs. Kowalski, Shah, Tremblay</a:t>
            </a:r>
            <a:endParaRPr lang="en-US" sz="1300" dirty="0"/>
          </a:p>
        </p:txBody>
      </p:sp>
      <p:sp>
        <p:nvSpPr>
          <p:cNvPr id="7" name="Text 5"/>
          <p:cNvSpPr/>
          <p:nvPr/>
        </p:nvSpPr>
        <p:spPr>
          <a:xfrm>
            <a:off x="914400" y="3886200"/>
            <a:ext cx="7315200" cy="365760"/>
          </a:xfrm>
          <a:prstGeom prst="rect">
            <a:avLst/>
          </a:prstGeom>
          <a:noFill/>
          <a:ln/>
        </p:spPr>
        <p:txBody>
          <a:bodyPr wrap="square" rtlCol="0" anchor="ctr"/>
          <a:lstStyle/>
          <a:p>
            <a:pPr marL="0" indent="0" algn="ctr">
              <a:buNone/>
            </a:pPr>
            <a:r>
              <a:rPr lang="en-US" sz="1200" i="1" dirty="0">
                <a:solidFill>
                  <a:srgbClr val="02C39A"/>
                </a:solidFill>
                <a:latin typeface="Calibri" pitchFamily="34" charset="0"/>
                <a:ea typeface="Calibri" pitchFamily="34" charset="-122"/>
                <a:cs typeface="Calibri" pitchFamily="34" charset="-120"/>
              </a:rPr>
              <a:t>June 2025</a:t>
            </a:r>
            <a:endParaRPr lang="en-US" sz="1200" dirty="0"/>
          </a:p>
        </p:txBody>
      </p:sp>
      <p:sp>
        <p:nvSpPr>
          <p:cNvPr id="8" name="Shape 6"/>
          <p:cNvSpPr/>
          <p:nvPr/>
        </p:nvSpPr>
        <p:spPr>
          <a:xfrm>
            <a:off x="548640" y="4407408"/>
            <a:ext cx="1828800" cy="411480"/>
          </a:xfrm>
          <a:prstGeom prst="roundRect">
            <a:avLst>
              <a:gd name="adj" fmla="val 17778"/>
            </a:avLst>
          </a:prstGeom>
          <a:solidFill>
            <a:srgbClr val="028090"/>
          </a:solidFill>
          <a:ln w="12700">
            <a:solidFill>
              <a:srgbClr val="028090"/>
            </a:solidFill>
            <a:prstDash val="solid"/>
          </a:ln>
        </p:spPr>
      </p:sp>
      <p:sp>
        <p:nvSpPr>
          <p:cNvPr id="9" name="Text 7"/>
          <p:cNvSpPr/>
          <p:nvPr/>
        </p:nvSpPr>
        <p:spPr>
          <a:xfrm>
            <a:off x="548640" y="4407408"/>
            <a:ext cx="1828800" cy="411480"/>
          </a:xfrm>
          <a:prstGeom prst="rect">
            <a:avLst/>
          </a:prstGeom>
          <a:noFill/>
          <a:ln/>
        </p:spPr>
        <p:txBody>
          <a:bodyPr wrap="square"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Panel Data</a:t>
            </a:r>
            <a:endParaRPr lang="en-US" sz="1050" dirty="0"/>
          </a:p>
        </p:txBody>
      </p:sp>
      <p:sp>
        <p:nvSpPr>
          <p:cNvPr id="10" name="Shape 8"/>
          <p:cNvSpPr/>
          <p:nvPr/>
        </p:nvSpPr>
        <p:spPr>
          <a:xfrm>
            <a:off x="2606040" y="4407408"/>
            <a:ext cx="1828800" cy="411480"/>
          </a:xfrm>
          <a:prstGeom prst="roundRect">
            <a:avLst>
              <a:gd name="adj" fmla="val 17778"/>
            </a:avLst>
          </a:prstGeom>
          <a:solidFill>
            <a:srgbClr val="028090"/>
          </a:solidFill>
          <a:ln w="12700">
            <a:solidFill>
              <a:srgbClr val="028090"/>
            </a:solidFill>
            <a:prstDash val="solid"/>
          </a:ln>
        </p:spPr>
      </p:sp>
      <p:sp>
        <p:nvSpPr>
          <p:cNvPr id="11" name="Text 9"/>
          <p:cNvSpPr/>
          <p:nvPr/>
        </p:nvSpPr>
        <p:spPr>
          <a:xfrm>
            <a:off x="2606040" y="4407408"/>
            <a:ext cx="1828800" cy="411480"/>
          </a:xfrm>
          <a:prstGeom prst="rect">
            <a:avLst/>
          </a:prstGeom>
          <a:noFill/>
          <a:ln/>
        </p:spPr>
        <p:txBody>
          <a:bodyPr wrap="square"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Fixed Effects</a:t>
            </a:r>
            <a:endParaRPr lang="en-US" sz="1050" dirty="0"/>
          </a:p>
        </p:txBody>
      </p:sp>
      <p:sp>
        <p:nvSpPr>
          <p:cNvPr id="12" name="Shape 10"/>
          <p:cNvSpPr/>
          <p:nvPr/>
        </p:nvSpPr>
        <p:spPr>
          <a:xfrm>
            <a:off x="4663440" y="4407408"/>
            <a:ext cx="1828800" cy="411480"/>
          </a:xfrm>
          <a:prstGeom prst="roundRect">
            <a:avLst>
              <a:gd name="adj" fmla="val 17778"/>
            </a:avLst>
          </a:prstGeom>
          <a:solidFill>
            <a:srgbClr val="028090"/>
          </a:solidFill>
          <a:ln w="12700">
            <a:solidFill>
              <a:srgbClr val="028090"/>
            </a:solidFill>
            <a:prstDash val="solid"/>
          </a:ln>
        </p:spPr>
      </p:sp>
      <p:sp>
        <p:nvSpPr>
          <p:cNvPr id="13" name="Text 11"/>
          <p:cNvSpPr/>
          <p:nvPr/>
        </p:nvSpPr>
        <p:spPr>
          <a:xfrm>
            <a:off x="4663440" y="4407408"/>
            <a:ext cx="1828800" cy="411480"/>
          </a:xfrm>
          <a:prstGeom prst="rect">
            <a:avLst/>
          </a:prstGeom>
          <a:noFill/>
          <a:ln/>
        </p:spPr>
        <p:txBody>
          <a:bodyPr wrap="square"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2SLS IV</a:t>
            </a:r>
            <a:endParaRPr lang="en-US" sz="1050" dirty="0"/>
          </a:p>
        </p:txBody>
      </p:sp>
      <p:sp>
        <p:nvSpPr>
          <p:cNvPr id="14" name="Shape 12"/>
          <p:cNvSpPr/>
          <p:nvPr/>
        </p:nvSpPr>
        <p:spPr>
          <a:xfrm>
            <a:off x="6720840" y="4407408"/>
            <a:ext cx="1828800" cy="411480"/>
          </a:xfrm>
          <a:prstGeom prst="roundRect">
            <a:avLst>
              <a:gd name="adj" fmla="val 17778"/>
            </a:avLst>
          </a:prstGeom>
          <a:solidFill>
            <a:srgbClr val="028090"/>
          </a:solidFill>
          <a:ln w="12700">
            <a:solidFill>
              <a:srgbClr val="028090"/>
            </a:solidFill>
            <a:prstDash val="solid"/>
          </a:ln>
        </p:spPr>
      </p:sp>
      <p:sp>
        <p:nvSpPr>
          <p:cNvPr id="15" name="Text 13"/>
          <p:cNvSpPr/>
          <p:nvPr/>
        </p:nvSpPr>
        <p:spPr>
          <a:xfrm>
            <a:off x="6720840" y="4407408"/>
            <a:ext cx="1828800" cy="411480"/>
          </a:xfrm>
          <a:prstGeom prst="rect">
            <a:avLst/>
          </a:prstGeom>
          <a:noFill/>
          <a:ln/>
        </p:spPr>
        <p:txBody>
          <a:bodyPr wrap="square"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9 Years × 487 Firms</a:t>
            </a:r>
            <a:endParaRPr lang="en-US" sz="1050" dirty="0"/>
          </a:p>
        </p:txBody>
      </p:sp>
      <p:sp>
        <p:nvSpPr>
          <p:cNvPr id="16" name="Shape 14"/>
          <p:cNvSpPr/>
          <p:nvPr/>
        </p:nvSpPr>
        <p:spPr>
          <a:xfrm>
            <a:off x="0" y="5029200"/>
            <a:ext cx="9144000" cy="114300"/>
          </a:xfrm>
          <a:prstGeom prst="rect">
            <a:avLst/>
          </a:prstGeom>
          <a:solidFill>
            <a:srgbClr val="02C39A"/>
          </a:solidFill>
          <a:ln w="12700">
            <a:solidFill>
              <a:srgbClr val="02C39A"/>
            </a:solidFill>
            <a:prstDash val="solid"/>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A1628"/>
          </a:solidFill>
          <a:ln w="12700">
            <a:solidFill>
              <a:srgbClr val="0A1628"/>
            </a:solidFill>
            <a:prstDash val="solid"/>
          </a:ln>
        </p:spPr>
      </p:sp>
      <p:sp>
        <p:nvSpPr>
          <p:cNvPr id="3" name="Text 1"/>
          <p:cNvSpPr/>
          <p:nvPr/>
        </p:nvSpPr>
        <p:spPr>
          <a:xfrm>
            <a:off x="502920" y="137160"/>
            <a:ext cx="8229600" cy="54864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Contribution to the Literature</a:t>
            </a:r>
            <a:endParaRPr lang="en-US" sz="2200" dirty="0"/>
          </a:p>
        </p:txBody>
      </p:sp>
      <p:sp>
        <p:nvSpPr>
          <p:cNvPr id="4" name="Text 2"/>
          <p:cNvSpPr/>
          <p:nvPr/>
        </p:nvSpPr>
        <p:spPr>
          <a:xfrm>
            <a:off x="8503920" y="4754880"/>
            <a:ext cx="457200" cy="274320"/>
          </a:xfrm>
          <a:prstGeom prst="rect">
            <a:avLst/>
          </a:prstGeom>
          <a:noFill/>
          <a:ln/>
        </p:spPr>
        <p:txBody>
          <a:bodyPr wrap="square" rtlCol="0" anchor="ctr"/>
          <a:lstStyle/>
          <a:p>
            <a:pPr marL="0" indent="0" algn="r">
              <a:buNone/>
            </a:pPr>
            <a:r>
              <a:rPr lang="en-US" sz="1000" dirty="0">
                <a:solidFill>
                  <a:srgbClr val="6B7280"/>
                </a:solidFill>
                <a:latin typeface="Calibri" pitchFamily="34" charset="0"/>
                <a:ea typeface="Calibri" pitchFamily="34" charset="-122"/>
                <a:cs typeface="Calibri" pitchFamily="34" charset="-120"/>
              </a:rPr>
              <a:t>10</a:t>
            </a:r>
            <a:endParaRPr lang="en-US" sz="1000" dirty="0"/>
          </a:p>
        </p:txBody>
      </p:sp>
      <p:sp>
        <p:nvSpPr>
          <p:cNvPr id="5" name="Shape 3"/>
          <p:cNvSpPr/>
          <p:nvPr/>
        </p:nvSpPr>
        <p:spPr>
          <a:xfrm>
            <a:off x="457200" y="1005840"/>
            <a:ext cx="4160520" cy="1737360"/>
          </a:xfrm>
          <a:prstGeom prst="roundRect">
            <a:avLst>
              <a:gd name="adj" fmla="val 4211"/>
            </a:avLst>
          </a:prstGeom>
          <a:solidFill>
            <a:srgbClr val="FFFFFF"/>
          </a:solidFill>
          <a:ln w="6350">
            <a:solidFill>
              <a:srgbClr val="C8D8E0"/>
            </a:solidFill>
            <a:prstDash val="solid"/>
          </a:ln>
          <a:effectLst>
            <a:outerShdw blurRad="88900" dist="25400" dir="2700000" algn="bl" rotWithShape="0">
              <a:srgbClr val="000000">
                <a:alpha val="10000"/>
              </a:srgbClr>
            </a:outerShdw>
          </a:effectLst>
        </p:spPr>
      </p:sp>
      <p:pic>
        <p:nvPicPr>
          <p:cNvPr id="6" name="Image 0" descr="preencoded.png"/>
          <p:cNvPicPr>
            <a:picLocks noChangeAspect="1"/>
          </p:cNvPicPr>
          <p:nvPr/>
        </p:nvPicPr>
        <p:blipFill>
          <a:blip r:embed="rId3"/>
          <a:stretch>
            <a:fillRect/>
          </a:stretch>
        </p:blipFill>
        <p:spPr>
          <a:xfrm>
            <a:off x="621792" y="1188720"/>
            <a:ext cx="384048" cy="384048"/>
          </a:xfrm>
          <a:prstGeom prst="rect">
            <a:avLst/>
          </a:prstGeom>
        </p:spPr>
      </p:pic>
      <p:sp>
        <p:nvSpPr>
          <p:cNvPr id="7" name="Text 4"/>
          <p:cNvSpPr/>
          <p:nvPr/>
        </p:nvSpPr>
        <p:spPr>
          <a:xfrm>
            <a:off x="1115568" y="1207008"/>
            <a:ext cx="3383280" cy="347472"/>
          </a:xfrm>
          <a:prstGeom prst="rect">
            <a:avLst/>
          </a:prstGeom>
          <a:noFill/>
          <a:ln/>
        </p:spPr>
        <p:txBody>
          <a:bodyPr wrap="square" lIns="0" tIns="0" rIns="0" bIns="0" rtlCol="0" anchor="ctr"/>
          <a:lstStyle/>
          <a:p>
            <a:pPr marL="0" indent="0">
              <a:buNone/>
            </a:pPr>
            <a:r>
              <a:rPr lang="en-US" sz="1300" b="1" dirty="0">
                <a:solidFill>
                  <a:srgbClr val="0A1628"/>
                </a:solidFill>
                <a:latin typeface="Cambria" pitchFamily="34" charset="0"/>
                <a:ea typeface="Cambria" pitchFamily="34" charset="-122"/>
                <a:cs typeface="Cambria" pitchFamily="34" charset="-120"/>
              </a:rPr>
              <a:t>Theoretical</a:t>
            </a:r>
            <a:endParaRPr lang="en-US" sz="1300" dirty="0"/>
          </a:p>
        </p:txBody>
      </p:sp>
      <p:sp>
        <p:nvSpPr>
          <p:cNvPr id="8" name="Text 5"/>
          <p:cNvSpPr/>
          <p:nvPr/>
        </p:nvSpPr>
        <p:spPr>
          <a:xfrm>
            <a:off x="621792" y="1664208"/>
            <a:ext cx="3840480" cy="960120"/>
          </a:xfrm>
          <a:prstGeom prst="rect">
            <a:avLst/>
          </a:prstGeom>
          <a:noFill/>
          <a:ln/>
        </p:spPr>
        <p:txBody>
          <a:bodyPr wrap="square" rtlCol="0" anchor="ctr"/>
          <a:lstStyle/>
          <a:p>
            <a:pPr marL="0" indent="0">
              <a:buNone/>
            </a:pPr>
            <a:r>
              <a:rPr lang="en-US" sz="1100" dirty="0">
                <a:solidFill>
                  <a:srgbClr val="374151"/>
                </a:solidFill>
                <a:latin typeface="Calibri" pitchFamily="34" charset="0"/>
                <a:ea typeface="Calibri" pitchFamily="34" charset="-122"/>
                <a:cs typeface="Calibri" pitchFamily="34" charset="-120"/>
              </a:rPr>
              <a:t>Extends voluntary disclosure theory (Verrecchia, 2001) by demonstrating that quality, not merely quantity, of disclosure is priced by markets — a distinction prior models could not make.</a:t>
            </a:r>
            <a:endParaRPr lang="en-US" sz="1100" dirty="0"/>
          </a:p>
        </p:txBody>
      </p:sp>
      <p:sp>
        <p:nvSpPr>
          <p:cNvPr id="9" name="Shape 6"/>
          <p:cNvSpPr/>
          <p:nvPr/>
        </p:nvSpPr>
        <p:spPr>
          <a:xfrm>
            <a:off x="4800600" y="1005840"/>
            <a:ext cx="4160520" cy="1737360"/>
          </a:xfrm>
          <a:prstGeom prst="roundRect">
            <a:avLst>
              <a:gd name="adj" fmla="val 4211"/>
            </a:avLst>
          </a:prstGeom>
          <a:solidFill>
            <a:srgbClr val="FFFFFF"/>
          </a:solidFill>
          <a:ln w="6350">
            <a:solidFill>
              <a:srgbClr val="C8D8E0"/>
            </a:solidFill>
            <a:prstDash val="solid"/>
          </a:ln>
          <a:effectLst>
            <a:outerShdw blurRad="88900" dist="25400" dir="2700000" algn="bl" rotWithShape="0">
              <a:srgbClr val="000000">
                <a:alpha val="10000"/>
              </a:srgbClr>
            </a:outerShdw>
          </a:effectLst>
        </p:spPr>
      </p:sp>
      <p:pic>
        <p:nvPicPr>
          <p:cNvPr id="10" name="Image 1" descr="preencoded.png"/>
          <p:cNvPicPr>
            <a:picLocks noChangeAspect="1"/>
          </p:cNvPicPr>
          <p:nvPr/>
        </p:nvPicPr>
        <p:blipFill>
          <a:blip r:embed="rId4"/>
          <a:stretch>
            <a:fillRect/>
          </a:stretch>
        </p:blipFill>
        <p:spPr>
          <a:xfrm>
            <a:off x="4965192" y="1188720"/>
            <a:ext cx="384048" cy="384048"/>
          </a:xfrm>
          <a:prstGeom prst="rect">
            <a:avLst/>
          </a:prstGeom>
        </p:spPr>
      </p:pic>
      <p:sp>
        <p:nvSpPr>
          <p:cNvPr id="11" name="Text 7"/>
          <p:cNvSpPr/>
          <p:nvPr/>
        </p:nvSpPr>
        <p:spPr>
          <a:xfrm>
            <a:off x="5458968" y="1207008"/>
            <a:ext cx="3383280" cy="347472"/>
          </a:xfrm>
          <a:prstGeom prst="rect">
            <a:avLst/>
          </a:prstGeom>
          <a:noFill/>
          <a:ln/>
        </p:spPr>
        <p:txBody>
          <a:bodyPr wrap="square" lIns="0" tIns="0" rIns="0" bIns="0" rtlCol="0" anchor="ctr"/>
          <a:lstStyle/>
          <a:p>
            <a:pPr marL="0" indent="0">
              <a:buNone/>
            </a:pPr>
            <a:r>
              <a:rPr lang="en-US" sz="1300" b="1" dirty="0">
                <a:solidFill>
                  <a:srgbClr val="0A1628"/>
                </a:solidFill>
                <a:latin typeface="Cambria" pitchFamily="34" charset="0"/>
                <a:ea typeface="Cambria" pitchFamily="34" charset="-122"/>
                <a:cs typeface="Cambria" pitchFamily="34" charset="-120"/>
              </a:rPr>
              <a:t>Empirical</a:t>
            </a:r>
            <a:endParaRPr lang="en-US" sz="1300" dirty="0"/>
          </a:p>
        </p:txBody>
      </p:sp>
      <p:sp>
        <p:nvSpPr>
          <p:cNvPr id="12" name="Text 8"/>
          <p:cNvSpPr/>
          <p:nvPr/>
        </p:nvSpPr>
        <p:spPr>
          <a:xfrm>
            <a:off x="4965192" y="1664208"/>
            <a:ext cx="3840480" cy="960120"/>
          </a:xfrm>
          <a:prstGeom prst="rect">
            <a:avLst/>
          </a:prstGeom>
          <a:noFill/>
          <a:ln/>
        </p:spPr>
        <p:txBody>
          <a:bodyPr wrap="square" rtlCol="0" anchor="ctr"/>
          <a:lstStyle/>
          <a:p>
            <a:pPr marL="0" indent="0">
              <a:buNone/>
            </a:pPr>
            <a:r>
              <a:rPr lang="en-US" sz="1100" dirty="0">
                <a:solidFill>
                  <a:srgbClr val="374151"/>
                </a:solidFill>
                <a:latin typeface="Calibri" pitchFamily="34" charset="0"/>
                <a:ea typeface="Calibri" pitchFamily="34" charset="-122"/>
                <a:cs typeface="Calibri" pitchFamily="34" charset="-120"/>
              </a:rPr>
              <a:t>Provides causal evidence (2SLS-IV and entropy balancing) rather than the correlational associations that dominate the ESG-value literature (Friede et al., 2015; meta-analysis of 2,200 studies).</a:t>
            </a:r>
            <a:endParaRPr lang="en-US" sz="1100" dirty="0"/>
          </a:p>
        </p:txBody>
      </p:sp>
      <p:sp>
        <p:nvSpPr>
          <p:cNvPr id="13" name="Shape 9"/>
          <p:cNvSpPr/>
          <p:nvPr/>
        </p:nvSpPr>
        <p:spPr>
          <a:xfrm>
            <a:off x="457200" y="2944368"/>
            <a:ext cx="4160520" cy="1737360"/>
          </a:xfrm>
          <a:prstGeom prst="roundRect">
            <a:avLst>
              <a:gd name="adj" fmla="val 4211"/>
            </a:avLst>
          </a:prstGeom>
          <a:solidFill>
            <a:srgbClr val="FFFFFF"/>
          </a:solidFill>
          <a:ln w="6350">
            <a:solidFill>
              <a:srgbClr val="C8D8E0"/>
            </a:solidFill>
            <a:prstDash val="solid"/>
          </a:ln>
          <a:effectLst>
            <a:outerShdw blurRad="88900" dist="25400" dir="2700000" algn="bl" rotWithShape="0">
              <a:srgbClr val="000000">
                <a:alpha val="10000"/>
              </a:srgbClr>
            </a:outerShdw>
          </a:effectLst>
        </p:spPr>
      </p:sp>
      <p:pic>
        <p:nvPicPr>
          <p:cNvPr id="14" name="Image 2" descr="preencoded.png"/>
          <p:cNvPicPr>
            <a:picLocks noChangeAspect="1"/>
          </p:cNvPicPr>
          <p:nvPr/>
        </p:nvPicPr>
        <p:blipFill>
          <a:blip r:embed="rId5"/>
          <a:stretch>
            <a:fillRect/>
          </a:stretch>
        </p:blipFill>
        <p:spPr>
          <a:xfrm>
            <a:off x="621792" y="3127248"/>
            <a:ext cx="384048" cy="384048"/>
          </a:xfrm>
          <a:prstGeom prst="rect">
            <a:avLst/>
          </a:prstGeom>
        </p:spPr>
      </p:pic>
      <p:sp>
        <p:nvSpPr>
          <p:cNvPr id="15" name="Text 10"/>
          <p:cNvSpPr/>
          <p:nvPr/>
        </p:nvSpPr>
        <p:spPr>
          <a:xfrm>
            <a:off x="1115568" y="3145536"/>
            <a:ext cx="3383280" cy="347472"/>
          </a:xfrm>
          <a:prstGeom prst="rect">
            <a:avLst/>
          </a:prstGeom>
          <a:noFill/>
          <a:ln/>
        </p:spPr>
        <p:txBody>
          <a:bodyPr wrap="square" lIns="0" tIns="0" rIns="0" bIns="0" rtlCol="0" anchor="ctr"/>
          <a:lstStyle/>
          <a:p>
            <a:pPr marL="0" indent="0">
              <a:buNone/>
            </a:pPr>
            <a:r>
              <a:rPr lang="en-US" sz="1300" b="1" dirty="0">
                <a:solidFill>
                  <a:srgbClr val="0A1628"/>
                </a:solidFill>
                <a:latin typeface="Cambria" pitchFamily="34" charset="0"/>
                <a:ea typeface="Cambria" pitchFamily="34" charset="-122"/>
                <a:cs typeface="Cambria" pitchFamily="34" charset="-120"/>
              </a:rPr>
              <a:t>Methodological</a:t>
            </a:r>
            <a:endParaRPr lang="en-US" sz="1300" dirty="0"/>
          </a:p>
        </p:txBody>
      </p:sp>
      <p:sp>
        <p:nvSpPr>
          <p:cNvPr id="16" name="Text 11"/>
          <p:cNvSpPr/>
          <p:nvPr/>
        </p:nvSpPr>
        <p:spPr>
          <a:xfrm>
            <a:off x="621792" y="3602736"/>
            <a:ext cx="3840480" cy="960120"/>
          </a:xfrm>
          <a:prstGeom prst="rect">
            <a:avLst/>
          </a:prstGeom>
          <a:noFill/>
          <a:ln/>
        </p:spPr>
        <p:txBody>
          <a:bodyPr wrap="square" rtlCol="0" anchor="ctr"/>
          <a:lstStyle/>
          <a:p>
            <a:pPr marL="0" indent="0">
              <a:buNone/>
            </a:pPr>
            <a:r>
              <a:rPr lang="en-US" sz="1100" dirty="0">
                <a:solidFill>
                  <a:srgbClr val="374151"/>
                </a:solidFill>
                <a:latin typeface="Calibri" pitchFamily="34" charset="0"/>
                <a:ea typeface="Calibri" pitchFamily="34" charset="-122"/>
                <a:cs typeface="Calibri" pitchFamily="34" charset="-120"/>
              </a:rPr>
              <a:t>Introduces an industry-peer-average instrumental variable for ESG disclosure quality, with documented relevance (F = 47.3) and a defensible exclusion restriction.</a:t>
            </a:r>
            <a:endParaRPr lang="en-US" sz="1100" dirty="0"/>
          </a:p>
        </p:txBody>
      </p:sp>
      <p:sp>
        <p:nvSpPr>
          <p:cNvPr id="17" name="Shape 12"/>
          <p:cNvSpPr/>
          <p:nvPr/>
        </p:nvSpPr>
        <p:spPr>
          <a:xfrm>
            <a:off x="4800600" y="2944368"/>
            <a:ext cx="4160520" cy="1737360"/>
          </a:xfrm>
          <a:prstGeom prst="roundRect">
            <a:avLst>
              <a:gd name="adj" fmla="val 4211"/>
            </a:avLst>
          </a:prstGeom>
          <a:solidFill>
            <a:srgbClr val="FFFFFF"/>
          </a:solidFill>
          <a:ln w="6350">
            <a:solidFill>
              <a:srgbClr val="C8D8E0"/>
            </a:solidFill>
            <a:prstDash val="solid"/>
          </a:ln>
          <a:effectLst>
            <a:outerShdw blurRad="88900" dist="25400" dir="2700000" algn="bl" rotWithShape="0">
              <a:srgbClr val="000000">
                <a:alpha val="10000"/>
              </a:srgbClr>
            </a:outerShdw>
          </a:effectLst>
        </p:spPr>
      </p:sp>
      <p:pic>
        <p:nvPicPr>
          <p:cNvPr id="18" name="Image 3" descr="preencoded.png"/>
          <p:cNvPicPr>
            <a:picLocks noChangeAspect="1"/>
          </p:cNvPicPr>
          <p:nvPr/>
        </p:nvPicPr>
        <p:blipFill>
          <a:blip r:embed="rId6"/>
          <a:stretch>
            <a:fillRect/>
          </a:stretch>
        </p:blipFill>
        <p:spPr>
          <a:xfrm>
            <a:off x="4965192" y="3127248"/>
            <a:ext cx="384048" cy="384048"/>
          </a:xfrm>
          <a:prstGeom prst="rect">
            <a:avLst/>
          </a:prstGeom>
        </p:spPr>
      </p:pic>
      <p:sp>
        <p:nvSpPr>
          <p:cNvPr id="19" name="Text 13"/>
          <p:cNvSpPr/>
          <p:nvPr/>
        </p:nvSpPr>
        <p:spPr>
          <a:xfrm>
            <a:off x="5458968" y="3145536"/>
            <a:ext cx="3383280" cy="347472"/>
          </a:xfrm>
          <a:prstGeom prst="rect">
            <a:avLst/>
          </a:prstGeom>
          <a:noFill/>
          <a:ln/>
        </p:spPr>
        <p:txBody>
          <a:bodyPr wrap="square" lIns="0" tIns="0" rIns="0" bIns="0" rtlCol="0" anchor="ctr"/>
          <a:lstStyle/>
          <a:p>
            <a:pPr marL="0" indent="0">
              <a:buNone/>
            </a:pPr>
            <a:r>
              <a:rPr lang="en-US" sz="1300" b="1" dirty="0">
                <a:solidFill>
                  <a:srgbClr val="0A1628"/>
                </a:solidFill>
                <a:latin typeface="Cambria" pitchFamily="34" charset="0"/>
                <a:ea typeface="Cambria" pitchFamily="34" charset="-122"/>
                <a:cs typeface="Cambria" pitchFamily="34" charset="-120"/>
              </a:rPr>
              <a:t>Practical</a:t>
            </a:r>
            <a:endParaRPr lang="en-US" sz="1300" dirty="0"/>
          </a:p>
        </p:txBody>
      </p:sp>
      <p:sp>
        <p:nvSpPr>
          <p:cNvPr id="20" name="Text 14"/>
          <p:cNvSpPr/>
          <p:nvPr/>
        </p:nvSpPr>
        <p:spPr>
          <a:xfrm>
            <a:off x="4965192" y="3602736"/>
            <a:ext cx="3840480" cy="960120"/>
          </a:xfrm>
          <a:prstGeom prst="rect">
            <a:avLst/>
          </a:prstGeom>
          <a:noFill/>
          <a:ln/>
        </p:spPr>
        <p:txBody>
          <a:bodyPr wrap="square" rtlCol="0" anchor="ctr"/>
          <a:lstStyle/>
          <a:p>
            <a:pPr marL="0" indent="0">
              <a:buNone/>
            </a:pPr>
            <a:r>
              <a:rPr lang="en-US" sz="1100" dirty="0">
                <a:solidFill>
                  <a:srgbClr val="374151"/>
                </a:solidFill>
                <a:latin typeface="Calibri" pitchFamily="34" charset="0"/>
                <a:ea typeface="Calibri" pitchFamily="34" charset="-122"/>
                <a:cs typeface="Calibri" pitchFamily="34" charset="-120"/>
              </a:rPr>
              <a:t>Offers guidance for investor relations teams: disclosure quality improvements from low to moderate yield the highest marginal valuation gains per dollar invested in reporting.</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A1628"/>
          </a:solidFill>
          <a:ln w="12700">
            <a:solidFill>
              <a:srgbClr val="0A1628"/>
            </a:solidFill>
            <a:prstDash val="solid"/>
          </a:ln>
        </p:spPr>
      </p:sp>
      <p:sp>
        <p:nvSpPr>
          <p:cNvPr id="3" name="Text 1"/>
          <p:cNvSpPr/>
          <p:nvPr/>
        </p:nvSpPr>
        <p:spPr>
          <a:xfrm>
            <a:off x="502920" y="137160"/>
            <a:ext cx="8229600" cy="54864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Limitations &amp; Future Research</a:t>
            </a:r>
            <a:endParaRPr lang="en-US" sz="2200" dirty="0"/>
          </a:p>
        </p:txBody>
      </p:sp>
      <p:sp>
        <p:nvSpPr>
          <p:cNvPr id="4" name="Text 2"/>
          <p:cNvSpPr/>
          <p:nvPr/>
        </p:nvSpPr>
        <p:spPr>
          <a:xfrm>
            <a:off x="8503920" y="4754880"/>
            <a:ext cx="457200" cy="274320"/>
          </a:xfrm>
          <a:prstGeom prst="rect">
            <a:avLst/>
          </a:prstGeom>
          <a:noFill/>
          <a:ln/>
        </p:spPr>
        <p:txBody>
          <a:bodyPr wrap="square" rtlCol="0" anchor="ctr"/>
          <a:lstStyle/>
          <a:p>
            <a:pPr marL="0" indent="0" algn="r">
              <a:buNone/>
            </a:pPr>
            <a:r>
              <a:rPr lang="en-US" sz="1000" dirty="0">
                <a:solidFill>
                  <a:srgbClr val="6B7280"/>
                </a:solidFill>
                <a:latin typeface="Calibri" pitchFamily="34" charset="0"/>
                <a:ea typeface="Calibri" pitchFamily="34" charset="-122"/>
                <a:cs typeface="Calibri" pitchFamily="34" charset="-120"/>
              </a:rPr>
              <a:t>11</a:t>
            </a:r>
            <a:endParaRPr lang="en-US" sz="1000" dirty="0"/>
          </a:p>
        </p:txBody>
      </p:sp>
      <p:sp>
        <p:nvSpPr>
          <p:cNvPr id="5" name="Text 3"/>
          <p:cNvSpPr/>
          <p:nvPr/>
        </p:nvSpPr>
        <p:spPr>
          <a:xfrm>
            <a:off x="457200" y="987552"/>
            <a:ext cx="3931920" cy="365760"/>
          </a:xfrm>
          <a:prstGeom prst="rect">
            <a:avLst/>
          </a:prstGeom>
          <a:noFill/>
          <a:ln/>
        </p:spPr>
        <p:txBody>
          <a:bodyPr wrap="square" rtlCol="0" anchor="ctr"/>
          <a:lstStyle/>
          <a:p>
            <a:pPr marL="0" indent="0">
              <a:buNone/>
            </a:pPr>
            <a:r>
              <a:rPr lang="en-US" sz="1500" b="1" dirty="0">
                <a:solidFill>
                  <a:srgbClr val="0A1628"/>
                </a:solidFill>
                <a:latin typeface="Cambria" pitchFamily="34" charset="0"/>
                <a:ea typeface="Cambria" pitchFamily="34" charset="-122"/>
                <a:cs typeface="Cambria" pitchFamily="34" charset="-120"/>
              </a:rPr>
              <a:t>Limitations</a:t>
            </a:r>
            <a:endParaRPr lang="en-US" sz="1500" dirty="0"/>
          </a:p>
        </p:txBody>
      </p:sp>
      <p:sp>
        <p:nvSpPr>
          <p:cNvPr id="6" name="Text 4"/>
          <p:cNvSpPr/>
          <p:nvPr/>
        </p:nvSpPr>
        <p:spPr>
          <a:xfrm>
            <a:off x="594360" y="1463040"/>
            <a:ext cx="1828800" cy="274320"/>
          </a:xfrm>
          <a:prstGeom prst="rect">
            <a:avLst/>
          </a:prstGeom>
          <a:noFill/>
          <a:ln/>
        </p:spPr>
        <p:txBody>
          <a:bodyPr wrap="square" lIns="0" tIns="0" rIns="0" bIns="0" rtlCol="0" anchor="ctr"/>
          <a:lstStyle/>
          <a:p>
            <a:pPr marL="0" indent="0">
              <a:buNone/>
            </a:pPr>
            <a:r>
              <a:rPr lang="en-US" sz="1200" b="1" dirty="0">
                <a:solidFill>
                  <a:srgbClr val="028090"/>
                </a:solidFill>
                <a:latin typeface="Calibri" pitchFamily="34" charset="0"/>
                <a:ea typeface="Calibri" pitchFamily="34" charset="-122"/>
                <a:cs typeface="Calibri" pitchFamily="34" charset="-120"/>
              </a:rPr>
              <a:t>Instrument validity:</a:t>
            </a:r>
            <a:endParaRPr lang="en-US" sz="1200" dirty="0"/>
          </a:p>
        </p:txBody>
      </p:sp>
      <p:sp>
        <p:nvSpPr>
          <p:cNvPr id="7" name="Text 5"/>
          <p:cNvSpPr/>
          <p:nvPr/>
        </p:nvSpPr>
        <p:spPr>
          <a:xfrm>
            <a:off x="594360" y="1755648"/>
            <a:ext cx="3566160" cy="420624"/>
          </a:xfrm>
          <a:prstGeom prst="rect">
            <a:avLst/>
          </a:prstGeom>
          <a:noFill/>
          <a:ln/>
        </p:spPr>
        <p:txBody>
          <a:bodyPr wrap="square" rtlCol="0" anchor="ctr"/>
          <a:lstStyle/>
          <a:p>
            <a:pPr marL="0" indent="0">
              <a:buNone/>
            </a:pPr>
            <a:r>
              <a:rPr lang="en-US" sz="1100" dirty="0">
                <a:solidFill>
                  <a:srgbClr val="374151"/>
                </a:solidFill>
                <a:latin typeface="Calibri" pitchFamily="34" charset="0"/>
                <a:ea typeface="Calibri" pitchFamily="34" charset="-122"/>
                <a:cs typeface="Calibri" pitchFamily="34" charset="-120"/>
              </a:rPr>
              <a:t>Exclusion restriction is defensible but not fully testable; industry peer pressure may correlate with unobserved firm characteristics.</a:t>
            </a:r>
            <a:endParaRPr lang="en-US" sz="1100" dirty="0"/>
          </a:p>
        </p:txBody>
      </p:sp>
      <p:sp>
        <p:nvSpPr>
          <p:cNvPr id="8" name="Text 6"/>
          <p:cNvSpPr/>
          <p:nvPr/>
        </p:nvSpPr>
        <p:spPr>
          <a:xfrm>
            <a:off x="594360" y="2240280"/>
            <a:ext cx="1828800" cy="274320"/>
          </a:xfrm>
          <a:prstGeom prst="rect">
            <a:avLst/>
          </a:prstGeom>
          <a:noFill/>
          <a:ln/>
        </p:spPr>
        <p:txBody>
          <a:bodyPr wrap="square" lIns="0" tIns="0" rIns="0" bIns="0" rtlCol="0" anchor="ctr"/>
          <a:lstStyle/>
          <a:p>
            <a:pPr marL="0" indent="0">
              <a:buNone/>
            </a:pPr>
            <a:r>
              <a:rPr lang="en-US" sz="1200" b="1" dirty="0">
                <a:solidFill>
                  <a:srgbClr val="028090"/>
                </a:solidFill>
                <a:latin typeface="Calibri" pitchFamily="34" charset="0"/>
                <a:ea typeface="Calibri" pitchFamily="34" charset="-122"/>
                <a:cs typeface="Calibri" pitchFamily="34" charset="-120"/>
              </a:rPr>
              <a:t>U.S. only:</a:t>
            </a:r>
            <a:endParaRPr lang="en-US" sz="1200" dirty="0"/>
          </a:p>
        </p:txBody>
      </p:sp>
      <p:sp>
        <p:nvSpPr>
          <p:cNvPr id="9" name="Text 7"/>
          <p:cNvSpPr/>
          <p:nvPr/>
        </p:nvSpPr>
        <p:spPr>
          <a:xfrm>
            <a:off x="594360" y="2532888"/>
            <a:ext cx="3566160" cy="420624"/>
          </a:xfrm>
          <a:prstGeom prst="rect">
            <a:avLst/>
          </a:prstGeom>
          <a:noFill/>
          <a:ln/>
        </p:spPr>
        <p:txBody>
          <a:bodyPr wrap="square" rtlCol="0" anchor="ctr"/>
          <a:lstStyle/>
          <a:p>
            <a:pPr marL="0" indent="0">
              <a:buNone/>
            </a:pPr>
            <a:r>
              <a:rPr lang="en-US" sz="1100" dirty="0">
                <a:solidFill>
                  <a:srgbClr val="374151"/>
                </a:solidFill>
                <a:latin typeface="Calibri" pitchFamily="34" charset="0"/>
                <a:ea typeface="Calibri" pitchFamily="34" charset="-122"/>
                <a:cs typeface="Calibri" pitchFamily="34" charset="-120"/>
              </a:rPr>
              <a:t>Sample confined to S&amp;P 500; findings may not generalize to small-caps or non-U.S. markets with different disclosure regimes.</a:t>
            </a:r>
            <a:endParaRPr lang="en-US" sz="1100" dirty="0"/>
          </a:p>
        </p:txBody>
      </p:sp>
      <p:sp>
        <p:nvSpPr>
          <p:cNvPr id="10" name="Text 8"/>
          <p:cNvSpPr/>
          <p:nvPr/>
        </p:nvSpPr>
        <p:spPr>
          <a:xfrm>
            <a:off x="594360" y="3017520"/>
            <a:ext cx="1828800" cy="274320"/>
          </a:xfrm>
          <a:prstGeom prst="rect">
            <a:avLst/>
          </a:prstGeom>
          <a:noFill/>
          <a:ln/>
        </p:spPr>
        <p:txBody>
          <a:bodyPr wrap="square" lIns="0" tIns="0" rIns="0" bIns="0" rtlCol="0" anchor="ctr"/>
          <a:lstStyle/>
          <a:p>
            <a:pPr marL="0" indent="0">
              <a:buNone/>
            </a:pPr>
            <a:r>
              <a:rPr lang="en-US" sz="1200" b="1" dirty="0">
                <a:solidFill>
                  <a:srgbClr val="028090"/>
                </a:solidFill>
                <a:latin typeface="Calibri" pitchFamily="34" charset="0"/>
                <a:ea typeface="Calibri" pitchFamily="34" charset="-122"/>
                <a:cs typeface="Calibri" pitchFamily="34" charset="-120"/>
              </a:rPr>
              <a:t>Refinitiv scoring changes:</a:t>
            </a:r>
            <a:endParaRPr lang="en-US" sz="1200" dirty="0"/>
          </a:p>
        </p:txBody>
      </p:sp>
      <p:sp>
        <p:nvSpPr>
          <p:cNvPr id="11" name="Text 9"/>
          <p:cNvSpPr/>
          <p:nvPr/>
        </p:nvSpPr>
        <p:spPr>
          <a:xfrm>
            <a:off x="594360" y="3310128"/>
            <a:ext cx="3566160" cy="420624"/>
          </a:xfrm>
          <a:prstGeom prst="rect">
            <a:avLst/>
          </a:prstGeom>
          <a:noFill/>
          <a:ln/>
        </p:spPr>
        <p:txBody>
          <a:bodyPr wrap="square" rtlCol="0" anchor="ctr"/>
          <a:lstStyle/>
          <a:p>
            <a:pPr marL="0" indent="0">
              <a:buNone/>
            </a:pPr>
            <a:r>
              <a:rPr lang="en-US" sz="1100" dirty="0">
                <a:solidFill>
                  <a:srgbClr val="374151"/>
                </a:solidFill>
                <a:latin typeface="Calibri" pitchFamily="34" charset="0"/>
                <a:ea typeface="Calibri" pitchFamily="34" charset="-122"/>
                <a:cs typeface="Calibri" pitchFamily="34" charset="-120"/>
              </a:rPr>
              <a:t>Refinitiv revised its disclosure methodology in 2019; we adjust using vintage scores but residual measurement issues may persist.</a:t>
            </a:r>
            <a:endParaRPr lang="en-US" sz="1100" dirty="0"/>
          </a:p>
        </p:txBody>
      </p:sp>
      <p:sp>
        <p:nvSpPr>
          <p:cNvPr id="12" name="Shape 10"/>
          <p:cNvSpPr/>
          <p:nvPr/>
        </p:nvSpPr>
        <p:spPr>
          <a:xfrm>
            <a:off x="4572000" y="987552"/>
            <a:ext cx="0" cy="3566160"/>
          </a:xfrm>
          <a:prstGeom prst="line">
            <a:avLst/>
          </a:prstGeom>
          <a:noFill/>
          <a:ln w="10160">
            <a:solidFill>
              <a:srgbClr val="C8D8E0"/>
            </a:solidFill>
            <a:prstDash val="solid"/>
          </a:ln>
        </p:spPr>
      </p:sp>
      <p:sp>
        <p:nvSpPr>
          <p:cNvPr id="13" name="Text 11"/>
          <p:cNvSpPr/>
          <p:nvPr/>
        </p:nvSpPr>
        <p:spPr>
          <a:xfrm>
            <a:off x="4754880" y="987552"/>
            <a:ext cx="3931920" cy="365760"/>
          </a:xfrm>
          <a:prstGeom prst="rect">
            <a:avLst/>
          </a:prstGeom>
          <a:noFill/>
          <a:ln/>
        </p:spPr>
        <p:txBody>
          <a:bodyPr wrap="square" rtlCol="0" anchor="ctr"/>
          <a:lstStyle/>
          <a:p>
            <a:pPr marL="0" indent="0">
              <a:buNone/>
            </a:pPr>
            <a:r>
              <a:rPr lang="en-US" sz="1500" b="1" dirty="0">
                <a:solidFill>
                  <a:srgbClr val="0A1628"/>
                </a:solidFill>
                <a:latin typeface="Cambria" pitchFamily="34" charset="0"/>
                <a:ea typeface="Cambria" pitchFamily="34" charset="-122"/>
                <a:cs typeface="Cambria" pitchFamily="34" charset="-120"/>
              </a:rPr>
              <a:t>Future Research</a:t>
            </a:r>
            <a:endParaRPr lang="en-US" sz="1500" dirty="0"/>
          </a:p>
        </p:txBody>
      </p:sp>
      <p:sp>
        <p:nvSpPr>
          <p:cNvPr id="14" name="Text 12"/>
          <p:cNvSpPr/>
          <p:nvPr/>
        </p:nvSpPr>
        <p:spPr>
          <a:xfrm>
            <a:off x="4754880" y="1463040"/>
            <a:ext cx="3931920" cy="713232"/>
          </a:xfrm>
          <a:prstGeom prst="rect">
            <a:avLst/>
          </a:prstGeom>
          <a:noFill/>
          <a:ln/>
        </p:spPr>
        <p:txBody>
          <a:bodyPr wrap="square" rtlCol="0" anchor="ctr"/>
          <a:lstStyle/>
          <a:p>
            <a:pPr marL="0" indent="0">
              <a:buNone/>
            </a:pPr>
            <a:r>
              <a:rPr lang="en-US" sz="1150" dirty="0">
                <a:solidFill>
                  <a:srgbClr val="374151"/>
                </a:solidFill>
                <a:latin typeface="Calibri" pitchFamily="34" charset="0"/>
                <a:ea typeface="Calibri" pitchFamily="34" charset="-122"/>
                <a:cs typeface="Calibri" pitchFamily="34" charset="-120"/>
              </a:rPr>
              <a:t>1.  Extend to European CSRD-regulated firms (mandatory vs. voluntary disclosure natural experiment)</a:t>
            </a:r>
            <a:endParaRPr lang="en-US" sz="1150" dirty="0"/>
          </a:p>
        </p:txBody>
      </p:sp>
      <p:sp>
        <p:nvSpPr>
          <p:cNvPr id="15" name="Text 13"/>
          <p:cNvSpPr/>
          <p:nvPr/>
        </p:nvSpPr>
        <p:spPr>
          <a:xfrm>
            <a:off x="4754880" y="2286000"/>
            <a:ext cx="3931920" cy="713232"/>
          </a:xfrm>
          <a:prstGeom prst="rect">
            <a:avLst/>
          </a:prstGeom>
          <a:noFill/>
          <a:ln/>
        </p:spPr>
        <p:txBody>
          <a:bodyPr wrap="square" rtlCol="0" anchor="ctr"/>
          <a:lstStyle/>
          <a:p>
            <a:pPr marL="0" indent="0">
              <a:buNone/>
            </a:pPr>
            <a:r>
              <a:rPr lang="en-US" sz="1150" dirty="0">
                <a:solidFill>
                  <a:srgbClr val="374151"/>
                </a:solidFill>
                <a:latin typeface="Calibri" pitchFamily="34" charset="0"/>
                <a:ea typeface="Calibri" pitchFamily="34" charset="-122"/>
                <a:cs typeface="Calibri" pitchFamily="34" charset="-120"/>
              </a:rPr>
              <a:t>2.  Disaggregate E, S, and G disclosure quality separately to test differential pricing</a:t>
            </a:r>
            <a:endParaRPr lang="en-US" sz="1150" dirty="0"/>
          </a:p>
        </p:txBody>
      </p:sp>
      <p:sp>
        <p:nvSpPr>
          <p:cNvPr id="16" name="Text 14"/>
          <p:cNvSpPr/>
          <p:nvPr/>
        </p:nvSpPr>
        <p:spPr>
          <a:xfrm>
            <a:off x="4754880" y="3108960"/>
            <a:ext cx="3931920" cy="713232"/>
          </a:xfrm>
          <a:prstGeom prst="rect">
            <a:avLst/>
          </a:prstGeom>
          <a:noFill/>
          <a:ln/>
        </p:spPr>
        <p:txBody>
          <a:bodyPr wrap="square" rtlCol="0" anchor="ctr"/>
          <a:lstStyle/>
          <a:p>
            <a:pPr marL="0" indent="0">
              <a:buNone/>
            </a:pPr>
            <a:r>
              <a:rPr lang="en-US" sz="1150" dirty="0">
                <a:solidFill>
                  <a:srgbClr val="374151"/>
                </a:solidFill>
                <a:latin typeface="Calibri" pitchFamily="34" charset="0"/>
                <a:ea typeface="Calibri" pitchFamily="34" charset="-122"/>
                <a:cs typeface="Calibri" pitchFamily="34" charset="-120"/>
              </a:rPr>
              <a:t>3.  Real-effects study: does disclosure quality affect cost of capital and investment decisions?</a:t>
            </a:r>
            <a:endParaRPr lang="en-US" sz="1150" dirty="0"/>
          </a:p>
        </p:txBody>
      </p:sp>
      <p:sp>
        <p:nvSpPr>
          <p:cNvPr id="17" name="Text 15"/>
          <p:cNvSpPr/>
          <p:nvPr/>
        </p:nvSpPr>
        <p:spPr>
          <a:xfrm>
            <a:off x="4754880" y="3931920"/>
            <a:ext cx="3931920" cy="713232"/>
          </a:xfrm>
          <a:prstGeom prst="rect">
            <a:avLst/>
          </a:prstGeom>
          <a:noFill/>
          <a:ln/>
        </p:spPr>
        <p:txBody>
          <a:bodyPr wrap="square" rtlCol="0" anchor="ctr"/>
          <a:lstStyle/>
          <a:p>
            <a:pPr marL="0" indent="0">
              <a:buNone/>
            </a:pPr>
            <a:r>
              <a:rPr lang="en-US" sz="1150" dirty="0">
                <a:solidFill>
                  <a:srgbClr val="374151"/>
                </a:solidFill>
                <a:latin typeface="Calibri" pitchFamily="34" charset="0"/>
                <a:ea typeface="Calibri" pitchFamily="34" charset="-122"/>
                <a:cs typeface="Calibri" pitchFamily="34" charset="-120"/>
              </a:rPr>
              <a:t>4.  Text-analysis approach to measure disclosure clarity independently of Refinitiv scores</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A162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02C39A"/>
          </a:solidFill>
          <a:ln w="12700">
            <a:solidFill>
              <a:srgbClr val="02C39A"/>
            </a:solidFill>
            <a:prstDash val="solid"/>
          </a:ln>
        </p:spPr>
      </p:sp>
      <p:sp>
        <p:nvSpPr>
          <p:cNvPr id="3" name="Text 1"/>
          <p:cNvSpPr/>
          <p:nvPr/>
        </p:nvSpPr>
        <p:spPr>
          <a:xfrm>
            <a:off x="548640" y="438912"/>
            <a:ext cx="8046720" cy="594360"/>
          </a:xfrm>
          <a:prstGeom prst="rect">
            <a:avLst/>
          </a:prstGeom>
          <a:noFill/>
          <a:ln/>
        </p:spPr>
        <p:txBody>
          <a:bodyPr wrap="square" rtlCol="0" anchor="ctr"/>
          <a:lstStyle/>
          <a:p>
            <a:pPr marL="0" indent="0" algn="ctr">
              <a:buNone/>
            </a:pPr>
            <a:r>
              <a:rPr lang="en-US" sz="3400" b="1" dirty="0">
                <a:solidFill>
                  <a:srgbClr val="FFFFFF"/>
                </a:solidFill>
                <a:latin typeface="Cambria" pitchFamily="34" charset="0"/>
                <a:ea typeface="Cambria" pitchFamily="34" charset="-122"/>
                <a:cs typeface="Cambria" pitchFamily="34" charset="-120"/>
              </a:rPr>
              <a:t>Summary &amp; Thank You</a:t>
            </a:r>
            <a:endParaRPr lang="en-US" sz="3400" dirty="0"/>
          </a:p>
        </p:txBody>
      </p:sp>
      <p:sp>
        <p:nvSpPr>
          <p:cNvPr id="4" name="Shape 2"/>
          <p:cNvSpPr/>
          <p:nvPr/>
        </p:nvSpPr>
        <p:spPr>
          <a:xfrm>
            <a:off x="3200400" y="1143000"/>
            <a:ext cx="2743200" cy="36576"/>
          </a:xfrm>
          <a:prstGeom prst="rect">
            <a:avLst/>
          </a:prstGeom>
          <a:solidFill>
            <a:srgbClr val="02C39A"/>
          </a:solidFill>
          <a:ln w="12700">
            <a:solidFill>
              <a:srgbClr val="02C39A"/>
            </a:solidFill>
            <a:prstDash val="solid"/>
          </a:ln>
        </p:spPr>
      </p:sp>
      <p:sp>
        <p:nvSpPr>
          <p:cNvPr id="5" name="Shape 3"/>
          <p:cNvSpPr/>
          <p:nvPr/>
        </p:nvSpPr>
        <p:spPr>
          <a:xfrm>
            <a:off x="731520" y="1371600"/>
            <a:ext cx="7680960" cy="640080"/>
          </a:xfrm>
          <a:prstGeom prst="roundRect">
            <a:avLst>
              <a:gd name="adj" fmla="val 10000"/>
            </a:avLst>
          </a:prstGeom>
          <a:solidFill>
            <a:srgbClr val="FFFFFF">
              <a:alpha val="7000"/>
            </a:srgbClr>
          </a:solidFill>
          <a:ln w="6350">
            <a:solidFill>
              <a:srgbClr val="FFFFFF">
                <a:alpha val="25000"/>
              </a:srgbClr>
            </a:solidFill>
            <a:prstDash val="solid"/>
          </a:ln>
        </p:spPr>
      </p:sp>
      <p:sp>
        <p:nvSpPr>
          <p:cNvPr id="6" name="Text 4"/>
          <p:cNvSpPr/>
          <p:nvPr/>
        </p:nvSpPr>
        <p:spPr>
          <a:xfrm>
            <a:off x="896112" y="1517904"/>
            <a:ext cx="1554480" cy="347472"/>
          </a:xfrm>
          <a:prstGeom prst="rect">
            <a:avLst/>
          </a:prstGeom>
          <a:noFill/>
          <a:ln/>
        </p:spPr>
        <p:txBody>
          <a:bodyPr wrap="square" lIns="0" tIns="0" rIns="0" bIns="0" rtlCol="0" anchor="ctr"/>
          <a:lstStyle/>
          <a:p>
            <a:pPr marL="0" indent="0">
              <a:buNone/>
            </a:pPr>
            <a:r>
              <a:rPr lang="en-US" sz="1300" b="1" dirty="0">
                <a:solidFill>
                  <a:srgbClr val="02C39A"/>
                </a:solidFill>
                <a:latin typeface="Cambria" pitchFamily="34" charset="0"/>
                <a:ea typeface="Cambria" pitchFamily="34" charset="-122"/>
                <a:cs typeface="Cambria" pitchFamily="34" charset="-120"/>
              </a:rPr>
              <a:t>Main finding:</a:t>
            </a:r>
            <a:endParaRPr lang="en-US" sz="1300" dirty="0"/>
          </a:p>
        </p:txBody>
      </p:sp>
      <p:sp>
        <p:nvSpPr>
          <p:cNvPr id="7" name="Text 5"/>
          <p:cNvSpPr/>
          <p:nvPr/>
        </p:nvSpPr>
        <p:spPr>
          <a:xfrm>
            <a:off x="2514600" y="1517904"/>
            <a:ext cx="576072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ESG disclosure quality has a positive, causal effect on Tobin's Q (β ≈ 0.17–0.22)</a:t>
            </a:r>
            <a:endParaRPr lang="en-US" sz="1300" dirty="0"/>
          </a:p>
        </p:txBody>
      </p:sp>
      <p:sp>
        <p:nvSpPr>
          <p:cNvPr id="8" name="Shape 6"/>
          <p:cNvSpPr/>
          <p:nvPr/>
        </p:nvSpPr>
        <p:spPr>
          <a:xfrm>
            <a:off x="731520" y="2121408"/>
            <a:ext cx="7680960" cy="640080"/>
          </a:xfrm>
          <a:prstGeom prst="roundRect">
            <a:avLst>
              <a:gd name="adj" fmla="val 10000"/>
            </a:avLst>
          </a:prstGeom>
          <a:solidFill>
            <a:srgbClr val="FFFFFF">
              <a:alpha val="7000"/>
            </a:srgbClr>
          </a:solidFill>
          <a:ln w="6350">
            <a:solidFill>
              <a:srgbClr val="FFFFFF">
                <a:alpha val="25000"/>
              </a:srgbClr>
            </a:solidFill>
            <a:prstDash val="solid"/>
          </a:ln>
        </p:spPr>
      </p:sp>
      <p:sp>
        <p:nvSpPr>
          <p:cNvPr id="9" name="Text 7"/>
          <p:cNvSpPr/>
          <p:nvPr/>
        </p:nvSpPr>
        <p:spPr>
          <a:xfrm>
            <a:off x="896112" y="2267712"/>
            <a:ext cx="1554480" cy="347472"/>
          </a:xfrm>
          <a:prstGeom prst="rect">
            <a:avLst/>
          </a:prstGeom>
          <a:noFill/>
          <a:ln/>
        </p:spPr>
        <p:txBody>
          <a:bodyPr wrap="square" lIns="0" tIns="0" rIns="0" bIns="0" rtlCol="0" anchor="ctr"/>
          <a:lstStyle/>
          <a:p>
            <a:pPr marL="0" indent="0">
              <a:buNone/>
            </a:pPr>
            <a:r>
              <a:rPr lang="en-US" sz="1300" b="1" dirty="0">
                <a:solidFill>
                  <a:srgbClr val="02C39A"/>
                </a:solidFill>
                <a:latin typeface="Cambria" pitchFamily="34" charset="0"/>
                <a:ea typeface="Cambria" pitchFamily="34" charset="-122"/>
                <a:cs typeface="Cambria" pitchFamily="34" charset="-120"/>
              </a:rPr>
              <a:t>Moderation:</a:t>
            </a:r>
            <a:endParaRPr lang="en-US" sz="1300" dirty="0"/>
          </a:p>
        </p:txBody>
      </p:sp>
      <p:sp>
        <p:nvSpPr>
          <p:cNvPr id="10" name="Text 8"/>
          <p:cNvSpPr/>
          <p:nvPr/>
        </p:nvSpPr>
        <p:spPr>
          <a:xfrm>
            <a:off x="2514600" y="2267712"/>
            <a:ext cx="576072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Effect amplified by institutional ownership; grown significantly since 2018</a:t>
            </a:r>
            <a:endParaRPr lang="en-US" sz="1300" dirty="0"/>
          </a:p>
        </p:txBody>
      </p:sp>
      <p:sp>
        <p:nvSpPr>
          <p:cNvPr id="11" name="Shape 9"/>
          <p:cNvSpPr/>
          <p:nvPr/>
        </p:nvSpPr>
        <p:spPr>
          <a:xfrm>
            <a:off x="731520" y="2871216"/>
            <a:ext cx="7680960" cy="640080"/>
          </a:xfrm>
          <a:prstGeom prst="roundRect">
            <a:avLst>
              <a:gd name="adj" fmla="val 10000"/>
            </a:avLst>
          </a:prstGeom>
          <a:solidFill>
            <a:srgbClr val="FFFFFF">
              <a:alpha val="7000"/>
            </a:srgbClr>
          </a:solidFill>
          <a:ln w="6350">
            <a:solidFill>
              <a:srgbClr val="FFFFFF">
                <a:alpha val="25000"/>
              </a:srgbClr>
            </a:solidFill>
            <a:prstDash val="solid"/>
          </a:ln>
        </p:spPr>
      </p:sp>
      <p:sp>
        <p:nvSpPr>
          <p:cNvPr id="12" name="Text 10"/>
          <p:cNvSpPr/>
          <p:nvPr/>
        </p:nvSpPr>
        <p:spPr>
          <a:xfrm>
            <a:off x="896112" y="3017520"/>
            <a:ext cx="1554480" cy="347472"/>
          </a:xfrm>
          <a:prstGeom prst="rect">
            <a:avLst/>
          </a:prstGeom>
          <a:noFill/>
          <a:ln/>
        </p:spPr>
        <p:txBody>
          <a:bodyPr wrap="square" lIns="0" tIns="0" rIns="0" bIns="0" rtlCol="0" anchor="ctr"/>
          <a:lstStyle/>
          <a:p>
            <a:pPr marL="0" indent="0">
              <a:buNone/>
            </a:pPr>
            <a:r>
              <a:rPr lang="en-US" sz="1300" b="1" dirty="0">
                <a:solidFill>
                  <a:srgbClr val="02C39A"/>
                </a:solidFill>
                <a:latin typeface="Cambria" pitchFamily="34" charset="0"/>
                <a:ea typeface="Cambria" pitchFamily="34" charset="-122"/>
                <a:cs typeface="Cambria" pitchFamily="34" charset="-120"/>
              </a:rPr>
              <a:t>Robustness:</a:t>
            </a:r>
            <a:endParaRPr lang="en-US" sz="1300" dirty="0"/>
          </a:p>
        </p:txBody>
      </p:sp>
      <p:sp>
        <p:nvSpPr>
          <p:cNvPr id="13" name="Text 11"/>
          <p:cNvSpPr/>
          <p:nvPr/>
        </p:nvSpPr>
        <p:spPr>
          <a:xfrm>
            <a:off x="2514600" y="3017520"/>
            <a:ext cx="576072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Six of seven robustness checks confirm the main effect; H4 partially supported</a:t>
            </a:r>
            <a:endParaRPr lang="en-US" sz="1300" dirty="0"/>
          </a:p>
        </p:txBody>
      </p:sp>
      <p:sp>
        <p:nvSpPr>
          <p:cNvPr id="14" name="Shape 12"/>
          <p:cNvSpPr/>
          <p:nvPr/>
        </p:nvSpPr>
        <p:spPr>
          <a:xfrm>
            <a:off x="731520" y="3621024"/>
            <a:ext cx="7680960" cy="640080"/>
          </a:xfrm>
          <a:prstGeom prst="roundRect">
            <a:avLst>
              <a:gd name="adj" fmla="val 10000"/>
            </a:avLst>
          </a:prstGeom>
          <a:solidFill>
            <a:srgbClr val="FFFFFF">
              <a:alpha val="7000"/>
            </a:srgbClr>
          </a:solidFill>
          <a:ln w="6350">
            <a:solidFill>
              <a:srgbClr val="FFFFFF">
                <a:alpha val="25000"/>
              </a:srgbClr>
            </a:solidFill>
            <a:prstDash val="solid"/>
          </a:ln>
        </p:spPr>
      </p:sp>
      <p:sp>
        <p:nvSpPr>
          <p:cNvPr id="15" name="Text 13"/>
          <p:cNvSpPr/>
          <p:nvPr/>
        </p:nvSpPr>
        <p:spPr>
          <a:xfrm>
            <a:off x="896112" y="3767328"/>
            <a:ext cx="1554480" cy="347472"/>
          </a:xfrm>
          <a:prstGeom prst="rect">
            <a:avLst/>
          </a:prstGeom>
          <a:noFill/>
          <a:ln/>
        </p:spPr>
        <p:txBody>
          <a:bodyPr wrap="square" lIns="0" tIns="0" rIns="0" bIns="0" rtlCol="0" anchor="ctr"/>
          <a:lstStyle/>
          <a:p>
            <a:pPr marL="0" indent="0">
              <a:buNone/>
            </a:pPr>
            <a:r>
              <a:rPr lang="en-US" sz="1300" b="1" dirty="0">
                <a:solidFill>
                  <a:srgbClr val="02C39A"/>
                </a:solidFill>
                <a:latin typeface="Cambria" pitchFamily="34" charset="0"/>
                <a:ea typeface="Cambria" pitchFamily="34" charset="-122"/>
                <a:cs typeface="Cambria" pitchFamily="34" charset="-120"/>
              </a:rPr>
              <a:t>Contribution:</a:t>
            </a:r>
            <a:endParaRPr lang="en-US" sz="1300" dirty="0"/>
          </a:p>
        </p:txBody>
      </p:sp>
      <p:sp>
        <p:nvSpPr>
          <p:cNvPr id="16" name="Text 14"/>
          <p:cNvSpPr/>
          <p:nvPr/>
        </p:nvSpPr>
        <p:spPr>
          <a:xfrm>
            <a:off x="2514600" y="3767328"/>
            <a:ext cx="5760720" cy="347472"/>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Causal evidence using 2SLS-IV; industry-peer instrument; quality vs. quantity distinction</a:t>
            </a:r>
            <a:endParaRPr lang="en-US" sz="1300" dirty="0"/>
          </a:p>
        </p:txBody>
      </p:sp>
      <p:sp>
        <p:nvSpPr>
          <p:cNvPr id="17" name="Shape 15"/>
          <p:cNvSpPr/>
          <p:nvPr/>
        </p:nvSpPr>
        <p:spPr>
          <a:xfrm>
            <a:off x="2286000" y="4462272"/>
            <a:ext cx="4572000" cy="502920"/>
          </a:xfrm>
          <a:prstGeom prst="roundRect">
            <a:avLst>
              <a:gd name="adj" fmla="val 16364"/>
            </a:avLst>
          </a:prstGeom>
          <a:solidFill>
            <a:srgbClr val="028090"/>
          </a:solidFill>
          <a:ln w="12700">
            <a:solidFill>
              <a:srgbClr val="028090"/>
            </a:solidFill>
            <a:prstDash val="solid"/>
          </a:ln>
        </p:spPr>
      </p:sp>
      <p:sp>
        <p:nvSpPr>
          <p:cNvPr id="18" name="Text 16"/>
          <p:cNvSpPr/>
          <p:nvPr/>
        </p:nvSpPr>
        <p:spPr>
          <a:xfrm>
            <a:off x="2286000" y="4462272"/>
            <a:ext cx="4572000" cy="502920"/>
          </a:xfrm>
          <a:prstGeom prst="rect">
            <a:avLst/>
          </a:prstGeom>
          <a:noFill/>
          <a:ln/>
        </p:spPr>
        <p:txBody>
          <a:bodyPr wrap="square"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Open for Questions</a:t>
            </a:r>
            <a:endParaRPr lang="en-US" sz="1800" dirty="0"/>
          </a:p>
        </p:txBody>
      </p:sp>
      <p:sp>
        <p:nvSpPr>
          <p:cNvPr id="19" name="Shape 17"/>
          <p:cNvSpPr/>
          <p:nvPr/>
        </p:nvSpPr>
        <p:spPr>
          <a:xfrm>
            <a:off x="0" y="5029200"/>
            <a:ext cx="9144000" cy="114300"/>
          </a:xfrm>
          <a:prstGeom prst="rect">
            <a:avLst/>
          </a:prstGeom>
          <a:solidFill>
            <a:srgbClr val="02C39A"/>
          </a:solidFill>
          <a:ln w="12700">
            <a:solidFill>
              <a:srgbClr val="02C39A"/>
            </a:solidFill>
            <a:prstDash val="solid"/>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A1628"/>
          </a:solidFill>
          <a:ln w="12700">
            <a:solidFill>
              <a:srgbClr val="0A1628"/>
            </a:solidFill>
            <a:prstDash val="solid"/>
          </a:ln>
        </p:spPr>
      </p:sp>
      <p:sp>
        <p:nvSpPr>
          <p:cNvPr id="3" name="Text 1"/>
          <p:cNvSpPr/>
          <p:nvPr/>
        </p:nvSpPr>
        <p:spPr>
          <a:xfrm>
            <a:off x="502920" y="137160"/>
            <a:ext cx="8229600" cy="54864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Presentation Roadmap</a:t>
            </a:r>
            <a:endParaRPr lang="en-US" sz="2200" dirty="0"/>
          </a:p>
        </p:txBody>
      </p:sp>
      <p:sp>
        <p:nvSpPr>
          <p:cNvPr id="4" name="Text 2"/>
          <p:cNvSpPr/>
          <p:nvPr/>
        </p:nvSpPr>
        <p:spPr>
          <a:xfrm>
            <a:off x="8503920" y="4754880"/>
            <a:ext cx="457200" cy="274320"/>
          </a:xfrm>
          <a:prstGeom prst="rect">
            <a:avLst/>
          </a:prstGeom>
          <a:noFill/>
          <a:ln/>
        </p:spPr>
        <p:txBody>
          <a:bodyPr wrap="square" rtlCol="0" anchor="ctr"/>
          <a:lstStyle/>
          <a:p>
            <a:pPr marL="0" indent="0" algn="r">
              <a:buNone/>
            </a:pPr>
            <a:r>
              <a:rPr lang="en-US" sz="1000" dirty="0">
                <a:solidFill>
                  <a:srgbClr val="6B7280"/>
                </a:solidFill>
                <a:latin typeface="Calibri" pitchFamily="34" charset="0"/>
                <a:ea typeface="Calibri" pitchFamily="34" charset="-122"/>
                <a:cs typeface="Calibri" pitchFamily="34" charset="-120"/>
              </a:rPr>
              <a:t>2</a:t>
            </a:r>
            <a:endParaRPr lang="en-US" sz="1000" dirty="0"/>
          </a:p>
        </p:txBody>
      </p:sp>
      <p:sp>
        <p:nvSpPr>
          <p:cNvPr id="5" name="Shape 3"/>
          <p:cNvSpPr/>
          <p:nvPr/>
        </p:nvSpPr>
        <p:spPr>
          <a:xfrm>
            <a:off x="365760" y="960120"/>
            <a:ext cx="1133856" cy="3886200"/>
          </a:xfrm>
          <a:prstGeom prst="roundRect">
            <a:avLst>
              <a:gd name="adj" fmla="val 5645"/>
            </a:avLst>
          </a:prstGeom>
          <a:solidFill>
            <a:srgbClr val="028090"/>
          </a:solidFill>
          <a:ln w="6350">
            <a:solidFill>
              <a:srgbClr val="028090"/>
            </a:solidFill>
            <a:prstDash val="solid"/>
          </a:ln>
          <a:effectLst>
            <a:outerShdw blurRad="76200" dist="25400" dir="2700000" algn="bl" rotWithShape="0">
              <a:srgbClr val="000000">
                <a:alpha val="9000"/>
              </a:srgbClr>
            </a:outerShdw>
          </a:effectLst>
        </p:spPr>
      </p:sp>
      <p:sp>
        <p:nvSpPr>
          <p:cNvPr id="6" name="Text 4"/>
          <p:cNvSpPr/>
          <p:nvPr/>
        </p:nvSpPr>
        <p:spPr>
          <a:xfrm>
            <a:off x="365760" y="1078992"/>
            <a:ext cx="1133856" cy="502920"/>
          </a:xfrm>
          <a:prstGeom prst="rect">
            <a:avLst/>
          </a:prstGeom>
          <a:noFill/>
          <a:ln/>
        </p:spPr>
        <p:txBody>
          <a:bodyPr wrap="square" rtlCol="0" anchor="ctr"/>
          <a:lstStyle/>
          <a:p>
            <a:pPr marL="0" indent="0" algn="ctr">
              <a:buNone/>
            </a:pPr>
            <a:r>
              <a:rPr lang="en-US" sz="2200" b="1" dirty="0">
                <a:solidFill>
                  <a:srgbClr val="02C39A"/>
                </a:solidFill>
                <a:latin typeface="Cambria" pitchFamily="34" charset="0"/>
                <a:ea typeface="Cambria" pitchFamily="34" charset="-122"/>
                <a:cs typeface="Cambria" pitchFamily="34" charset="-120"/>
              </a:rPr>
              <a:t>01</a:t>
            </a:r>
            <a:endParaRPr lang="en-US" sz="2200" dirty="0"/>
          </a:p>
        </p:txBody>
      </p:sp>
      <p:sp>
        <p:nvSpPr>
          <p:cNvPr id="7" name="Text 5"/>
          <p:cNvSpPr/>
          <p:nvPr/>
        </p:nvSpPr>
        <p:spPr>
          <a:xfrm>
            <a:off x="438912" y="1691640"/>
            <a:ext cx="987552" cy="2926080"/>
          </a:xfrm>
          <a:prstGeom prst="rect">
            <a:avLst/>
          </a:prstGeom>
          <a:noFill/>
          <a:ln/>
        </p:spPr>
        <p:txBody>
          <a:bodyPr wrap="square"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Motivation</a:t>
            </a:r>
            <a:endParaRPr lang="en-US" sz="1100" dirty="0"/>
          </a:p>
          <a:p>
            <a:pPr marL="0" indent="0" algn="ctr">
              <a:buNone/>
            </a:pPr>
            <a:r>
              <a:rPr lang="en-US" sz="1100" b="1" dirty="0">
                <a:solidFill>
                  <a:srgbClr val="FFFFFF"/>
                </a:solidFill>
                <a:latin typeface="Calibri" pitchFamily="34" charset="0"/>
                <a:ea typeface="Calibri" pitchFamily="34" charset="-122"/>
                <a:cs typeface="Calibri" pitchFamily="34" charset="-120"/>
              </a:rPr>
              <a:t>&amp; Gap</a:t>
            </a:r>
            <a:endParaRPr lang="en-US" sz="1100" dirty="0"/>
          </a:p>
        </p:txBody>
      </p:sp>
      <p:sp>
        <p:nvSpPr>
          <p:cNvPr id="8" name="Shape 6"/>
          <p:cNvSpPr/>
          <p:nvPr/>
        </p:nvSpPr>
        <p:spPr>
          <a:xfrm>
            <a:off x="1572768" y="960120"/>
            <a:ext cx="1133856" cy="3886200"/>
          </a:xfrm>
          <a:prstGeom prst="roundRect">
            <a:avLst>
              <a:gd name="adj" fmla="val 5645"/>
            </a:avLst>
          </a:prstGeom>
          <a:solidFill>
            <a:srgbClr val="FFFFFF"/>
          </a:solidFill>
          <a:ln w="6350">
            <a:solidFill>
              <a:srgbClr val="C8D8E0"/>
            </a:solidFill>
            <a:prstDash val="solid"/>
          </a:ln>
          <a:effectLst>
            <a:outerShdw blurRad="76200" dist="25400" dir="2700000" algn="bl" rotWithShape="0">
              <a:srgbClr val="000000">
                <a:alpha val="9000"/>
              </a:srgbClr>
            </a:outerShdw>
          </a:effectLst>
        </p:spPr>
      </p:sp>
      <p:sp>
        <p:nvSpPr>
          <p:cNvPr id="9" name="Text 7"/>
          <p:cNvSpPr/>
          <p:nvPr/>
        </p:nvSpPr>
        <p:spPr>
          <a:xfrm>
            <a:off x="1572768" y="1078992"/>
            <a:ext cx="1133856" cy="502920"/>
          </a:xfrm>
          <a:prstGeom prst="rect">
            <a:avLst/>
          </a:prstGeom>
          <a:noFill/>
          <a:ln/>
        </p:spPr>
        <p:txBody>
          <a:bodyPr wrap="square" rtlCol="0" anchor="ctr"/>
          <a:lstStyle/>
          <a:p>
            <a:pPr marL="0" indent="0" algn="ctr">
              <a:buNone/>
            </a:pPr>
            <a:r>
              <a:rPr lang="en-US" sz="2200" b="1" dirty="0">
                <a:solidFill>
                  <a:srgbClr val="028090"/>
                </a:solidFill>
                <a:latin typeface="Cambria" pitchFamily="34" charset="0"/>
                <a:ea typeface="Cambria" pitchFamily="34" charset="-122"/>
                <a:cs typeface="Cambria" pitchFamily="34" charset="-120"/>
              </a:rPr>
              <a:t>02</a:t>
            </a:r>
            <a:endParaRPr lang="en-US" sz="2200" dirty="0"/>
          </a:p>
        </p:txBody>
      </p:sp>
      <p:sp>
        <p:nvSpPr>
          <p:cNvPr id="10" name="Text 8"/>
          <p:cNvSpPr/>
          <p:nvPr/>
        </p:nvSpPr>
        <p:spPr>
          <a:xfrm>
            <a:off x="1645920" y="1691640"/>
            <a:ext cx="987552" cy="2926080"/>
          </a:xfrm>
          <a:prstGeom prst="rect">
            <a:avLst/>
          </a:prstGeom>
          <a:noFill/>
          <a:ln/>
        </p:spPr>
        <p:txBody>
          <a:bodyPr wrap="square" rtlCol="0" anchor="ctr"/>
          <a:lstStyle/>
          <a:p>
            <a:pPr marL="0" indent="0" algn="ctr">
              <a:buNone/>
            </a:pPr>
            <a:r>
              <a:rPr lang="en-US" sz="1100" b="1" dirty="0">
                <a:solidFill>
                  <a:srgbClr val="374151"/>
                </a:solidFill>
                <a:latin typeface="Calibri" pitchFamily="34" charset="0"/>
                <a:ea typeface="Calibri" pitchFamily="34" charset="-122"/>
                <a:cs typeface="Calibri" pitchFamily="34" charset="-120"/>
              </a:rPr>
              <a:t>Hypotheses</a:t>
            </a:r>
            <a:endParaRPr lang="en-US" sz="1100" dirty="0"/>
          </a:p>
        </p:txBody>
      </p:sp>
      <p:sp>
        <p:nvSpPr>
          <p:cNvPr id="11" name="Shape 9"/>
          <p:cNvSpPr/>
          <p:nvPr/>
        </p:nvSpPr>
        <p:spPr>
          <a:xfrm>
            <a:off x="2779776" y="960120"/>
            <a:ext cx="1133856" cy="3886200"/>
          </a:xfrm>
          <a:prstGeom prst="roundRect">
            <a:avLst>
              <a:gd name="adj" fmla="val 5645"/>
            </a:avLst>
          </a:prstGeom>
          <a:solidFill>
            <a:srgbClr val="FFFFFF"/>
          </a:solidFill>
          <a:ln w="6350">
            <a:solidFill>
              <a:srgbClr val="C8D8E0"/>
            </a:solidFill>
            <a:prstDash val="solid"/>
          </a:ln>
          <a:effectLst>
            <a:outerShdw blurRad="76200" dist="25400" dir="2700000" algn="bl" rotWithShape="0">
              <a:srgbClr val="000000">
                <a:alpha val="9000"/>
              </a:srgbClr>
            </a:outerShdw>
          </a:effectLst>
        </p:spPr>
      </p:sp>
      <p:sp>
        <p:nvSpPr>
          <p:cNvPr id="12" name="Text 10"/>
          <p:cNvSpPr/>
          <p:nvPr/>
        </p:nvSpPr>
        <p:spPr>
          <a:xfrm>
            <a:off x="2779776" y="1078992"/>
            <a:ext cx="1133856" cy="502920"/>
          </a:xfrm>
          <a:prstGeom prst="rect">
            <a:avLst/>
          </a:prstGeom>
          <a:noFill/>
          <a:ln/>
        </p:spPr>
        <p:txBody>
          <a:bodyPr wrap="square" rtlCol="0" anchor="ctr"/>
          <a:lstStyle/>
          <a:p>
            <a:pPr marL="0" indent="0" algn="ctr">
              <a:buNone/>
            </a:pPr>
            <a:r>
              <a:rPr lang="en-US" sz="2200" b="1" dirty="0">
                <a:solidFill>
                  <a:srgbClr val="028090"/>
                </a:solidFill>
                <a:latin typeface="Cambria" pitchFamily="34" charset="0"/>
                <a:ea typeface="Cambria" pitchFamily="34" charset="-122"/>
                <a:cs typeface="Cambria" pitchFamily="34" charset="-120"/>
              </a:rPr>
              <a:t>03</a:t>
            </a:r>
            <a:endParaRPr lang="en-US" sz="2200" dirty="0"/>
          </a:p>
        </p:txBody>
      </p:sp>
      <p:sp>
        <p:nvSpPr>
          <p:cNvPr id="13" name="Text 11"/>
          <p:cNvSpPr/>
          <p:nvPr/>
        </p:nvSpPr>
        <p:spPr>
          <a:xfrm>
            <a:off x="2852928" y="1691640"/>
            <a:ext cx="987552" cy="2926080"/>
          </a:xfrm>
          <a:prstGeom prst="rect">
            <a:avLst/>
          </a:prstGeom>
          <a:noFill/>
          <a:ln/>
        </p:spPr>
        <p:txBody>
          <a:bodyPr wrap="square" rtlCol="0" anchor="ctr"/>
          <a:lstStyle/>
          <a:p>
            <a:pPr marL="0" indent="0" algn="ctr">
              <a:buNone/>
            </a:pPr>
            <a:r>
              <a:rPr lang="en-US" sz="1100" b="1" dirty="0">
                <a:solidFill>
                  <a:srgbClr val="374151"/>
                </a:solidFill>
                <a:latin typeface="Calibri" pitchFamily="34" charset="0"/>
                <a:ea typeface="Calibri" pitchFamily="34" charset="-122"/>
                <a:cs typeface="Calibri" pitchFamily="34" charset="-120"/>
              </a:rPr>
              <a:t>Data &amp;</a:t>
            </a:r>
            <a:endParaRPr lang="en-US" sz="1100" dirty="0"/>
          </a:p>
          <a:p>
            <a:pPr marL="0" indent="0" algn="ctr">
              <a:buNone/>
            </a:pPr>
            <a:r>
              <a:rPr lang="en-US" sz="1100" b="1" dirty="0">
                <a:solidFill>
                  <a:srgbClr val="374151"/>
                </a:solidFill>
                <a:latin typeface="Calibri" pitchFamily="34" charset="0"/>
                <a:ea typeface="Calibri" pitchFamily="34" charset="-122"/>
                <a:cs typeface="Calibri" pitchFamily="34" charset="-120"/>
              </a:rPr>
              <a:t>Sample</a:t>
            </a:r>
            <a:endParaRPr lang="en-US" sz="1100" dirty="0"/>
          </a:p>
        </p:txBody>
      </p:sp>
      <p:sp>
        <p:nvSpPr>
          <p:cNvPr id="14" name="Shape 12"/>
          <p:cNvSpPr/>
          <p:nvPr/>
        </p:nvSpPr>
        <p:spPr>
          <a:xfrm>
            <a:off x="3986784" y="960120"/>
            <a:ext cx="1133856" cy="3886200"/>
          </a:xfrm>
          <a:prstGeom prst="roundRect">
            <a:avLst>
              <a:gd name="adj" fmla="val 5645"/>
            </a:avLst>
          </a:prstGeom>
          <a:solidFill>
            <a:srgbClr val="FFFFFF"/>
          </a:solidFill>
          <a:ln w="6350">
            <a:solidFill>
              <a:srgbClr val="C8D8E0"/>
            </a:solidFill>
            <a:prstDash val="solid"/>
          </a:ln>
          <a:effectLst>
            <a:outerShdw blurRad="76200" dist="25400" dir="2700000" algn="bl" rotWithShape="0">
              <a:srgbClr val="000000">
                <a:alpha val="9000"/>
              </a:srgbClr>
            </a:outerShdw>
          </a:effectLst>
        </p:spPr>
      </p:sp>
      <p:sp>
        <p:nvSpPr>
          <p:cNvPr id="15" name="Text 13"/>
          <p:cNvSpPr/>
          <p:nvPr/>
        </p:nvSpPr>
        <p:spPr>
          <a:xfrm>
            <a:off x="3986784" y="1078992"/>
            <a:ext cx="1133856" cy="502920"/>
          </a:xfrm>
          <a:prstGeom prst="rect">
            <a:avLst/>
          </a:prstGeom>
          <a:noFill/>
          <a:ln/>
        </p:spPr>
        <p:txBody>
          <a:bodyPr wrap="square" rtlCol="0" anchor="ctr"/>
          <a:lstStyle/>
          <a:p>
            <a:pPr marL="0" indent="0" algn="ctr">
              <a:buNone/>
            </a:pPr>
            <a:r>
              <a:rPr lang="en-US" sz="2200" b="1" dirty="0">
                <a:solidFill>
                  <a:srgbClr val="028090"/>
                </a:solidFill>
                <a:latin typeface="Cambria" pitchFamily="34" charset="0"/>
                <a:ea typeface="Cambria" pitchFamily="34" charset="-122"/>
                <a:cs typeface="Cambria" pitchFamily="34" charset="-120"/>
              </a:rPr>
              <a:t>04</a:t>
            </a:r>
            <a:endParaRPr lang="en-US" sz="2200" dirty="0"/>
          </a:p>
        </p:txBody>
      </p:sp>
      <p:sp>
        <p:nvSpPr>
          <p:cNvPr id="16" name="Text 14"/>
          <p:cNvSpPr/>
          <p:nvPr/>
        </p:nvSpPr>
        <p:spPr>
          <a:xfrm>
            <a:off x="4059936" y="1691640"/>
            <a:ext cx="987552" cy="2926080"/>
          </a:xfrm>
          <a:prstGeom prst="rect">
            <a:avLst/>
          </a:prstGeom>
          <a:noFill/>
          <a:ln/>
        </p:spPr>
        <p:txBody>
          <a:bodyPr wrap="square" rtlCol="0" anchor="ctr"/>
          <a:lstStyle/>
          <a:p>
            <a:pPr marL="0" indent="0" algn="ctr">
              <a:buNone/>
            </a:pPr>
            <a:r>
              <a:rPr lang="en-US" sz="1100" b="1" dirty="0">
                <a:solidFill>
                  <a:srgbClr val="374151"/>
                </a:solidFill>
                <a:latin typeface="Calibri" pitchFamily="34" charset="0"/>
                <a:ea typeface="Calibri" pitchFamily="34" charset="-122"/>
                <a:cs typeface="Calibri" pitchFamily="34" charset="-120"/>
              </a:rPr>
              <a:t>Identification</a:t>
            </a:r>
            <a:endParaRPr lang="en-US" sz="1100" dirty="0"/>
          </a:p>
          <a:p>
            <a:pPr marL="0" indent="0" algn="ctr">
              <a:buNone/>
            </a:pPr>
            <a:r>
              <a:rPr lang="en-US" sz="1100" b="1" dirty="0">
                <a:solidFill>
                  <a:srgbClr val="374151"/>
                </a:solidFill>
                <a:latin typeface="Calibri" pitchFamily="34" charset="0"/>
                <a:ea typeface="Calibri" pitchFamily="34" charset="-122"/>
                <a:cs typeface="Calibri" pitchFamily="34" charset="-120"/>
              </a:rPr>
              <a:t>Strategy</a:t>
            </a:r>
            <a:endParaRPr lang="en-US" sz="1100" dirty="0"/>
          </a:p>
        </p:txBody>
      </p:sp>
      <p:sp>
        <p:nvSpPr>
          <p:cNvPr id="17" name="Shape 15"/>
          <p:cNvSpPr/>
          <p:nvPr/>
        </p:nvSpPr>
        <p:spPr>
          <a:xfrm>
            <a:off x="5193792" y="960120"/>
            <a:ext cx="1133856" cy="3886200"/>
          </a:xfrm>
          <a:prstGeom prst="roundRect">
            <a:avLst>
              <a:gd name="adj" fmla="val 5645"/>
            </a:avLst>
          </a:prstGeom>
          <a:solidFill>
            <a:srgbClr val="FFFFFF"/>
          </a:solidFill>
          <a:ln w="6350">
            <a:solidFill>
              <a:srgbClr val="C8D8E0"/>
            </a:solidFill>
            <a:prstDash val="solid"/>
          </a:ln>
          <a:effectLst>
            <a:outerShdw blurRad="76200" dist="25400" dir="2700000" algn="bl" rotWithShape="0">
              <a:srgbClr val="000000">
                <a:alpha val="9000"/>
              </a:srgbClr>
            </a:outerShdw>
          </a:effectLst>
        </p:spPr>
      </p:sp>
      <p:sp>
        <p:nvSpPr>
          <p:cNvPr id="18" name="Text 16"/>
          <p:cNvSpPr/>
          <p:nvPr/>
        </p:nvSpPr>
        <p:spPr>
          <a:xfrm>
            <a:off x="5193792" y="1078992"/>
            <a:ext cx="1133856" cy="502920"/>
          </a:xfrm>
          <a:prstGeom prst="rect">
            <a:avLst/>
          </a:prstGeom>
          <a:noFill/>
          <a:ln/>
        </p:spPr>
        <p:txBody>
          <a:bodyPr wrap="square" rtlCol="0" anchor="ctr"/>
          <a:lstStyle/>
          <a:p>
            <a:pPr marL="0" indent="0" algn="ctr">
              <a:buNone/>
            </a:pPr>
            <a:r>
              <a:rPr lang="en-US" sz="2200" b="1" dirty="0">
                <a:solidFill>
                  <a:srgbClr val="028090"/>
                </a:solidFill>
                <a:latin typeface="Cambria" pitchFamily="34" charset="0"/>
                <a:ea typeface="Cambria" pitchFamily="34" charset="-122"/>
                <a:cs typeface="Cambria" pitchFamily="34" charset="-120"/>
              </a:rPr>
              <a:t>05</a:t>
            </a:r>
            <a:endParaRPr lang="en-US" sz="2200" dirty="0"/>
          </a:p>
        </p:txBody>
      </p:sp>
      <p:sp>
        <p:nvSpPr>
          <p:cNvPr id="19" name="Text 17"/>
          <p:cNvSpPr/>
          <p:nvPr/>
        </p:nvSpPr>
        <p:spPr>
          <a:xfrm>
            <a:off x="5266944" y="1691640"/>
            <a:ext cx="987552" cy="2926080"/>
          </a:xfrm>
          <a:prstGeom prst="rect">
            <a:avLst/>
          </a:prstGeom>
          <a:noFill/>
          <a:ln/>
        </p:spPr>
        <p:txBody>
          <a:bodyPr wrap="square" rtlCol="0" anchor="ctr"/>
          <a:lstStyle/>
          <a:p>
            <a:pPr marL="0" indent="0" algn="ctr">
              <a:buNone/>
            </a:pPr>
            <a:r>
              <a:rPr lang="en-US" sz="1100" b="1" dirty="0">
                <a:solidFill>
                  <a:srgbClr val="374151"/>
                </a:solidFill>
                <a:latin typeface="Calibri" pitchFamily="34" charset="0"/>
                <a:ea typeface="Calibri" pitchFamily="34" charset="-122"/>
                <a:cs typeface="Calibri" pitchFamily="34" charset="-120"/>
              </a:rPr>
              <a:t>Main</a:t>
            </a:r>
            <a:endParaRPr lang="en-US" sz="1100" dirty="0"/>
          </a:p>
          <a:p>
            <a:pPr marL="0" indent="0" algn="ctr">
              <a:buNone/>
            </a:pPr>
            <a:r>
              <a:rPr lang="en-US" sz="1100" b="1" dirty="0">
                <a:solidFill>
                  <a:srgbClr val="374151"/>
                </a:solidFill>
                <a:latin typeface="Calibri" pitchFamily="34" charset="0"/>
                <a:ea typeface="Calibri" pitchFamily="34" charset="-122"/>
                <a:cs typeface="Calibri" pitchFamily="34" charset="-120"/>
              </a:rPr>
              <a:t>Results</a:t>
            </a:r>
            <a:endParaRPr lang="en-US" sz="1100" dirty="0"/>
          </a:p>
        </p:txBody>
      </p:sp>
      <p:sp>
        <p:nvSpPr>
          <p:cNvPr id="20" name="Shape 18"/>
          <p:cNvSpPr/>
          <p:nvPr/>
        </p:nvSpPr>
        <p:spPr>
          <a:xfrm>
            <a:off x="6400800" y="960120"/>
            <a:ext cx="1133856" cy="3886200"/>
          </a:xfrm>
          <a:prstGeom prst="roundRect">
            <a:avLst>
              <a:gd name="adj" fmla="val 5645"/>
            </a:avLst>
          </a:prstGeom>
          <a:solidFill>
            <a:srgbClr val="FFFFFF"/>
          </a:solidFill>
          <a:ln w="6350">
            <a:solidFill>
              <a:srgbClr val="C8D8E0"/>
            </a:solidFill>
            <a:prstDash val="solid"/>
          </a:ln>
          <a:effectLst>
            <a:outerShdw blurRad="76200" dist="25400" dir="2700000" algn="bl" rotWithShape="0">
              <a:srgbClr val="000000">
                <a:alpha val="9000"/>
              </a:srgbClr>
            </a:outerShdw>
          </a:effectLst>
        </p:spPr>
      </p:sp>
      <p:sp>
        <p:nvSpPr>
          <p:cNvPr id="21" name="Text 19"/>
          <p:cNvSpPr/>
          <p:nvPr/>
        </p:nvSpPr>
        <p:spPr>
          <a:xfrm>
            <a:off x="6400800" y="1078992"/>
            <a:ext cx="1133856" cy="502920"/>
          </a:xfrm>
          <a:prstGeom prst="rect">
            <a:avLst/>
          </a:prstGeom>
          <a:noFill/>
          <a:ln/>
        </p:spPr>
        <p:txBody>
          <a:bodyPr wrap="square" rtlCol="0" anchor="ctr"/>
          <a:lstStyle/>
          <a:p>
            <a:pPr marL="0" indent="0" algn="ctr">
              <a:buNone/>
            </a:pPr>
            <a:r>
              <a:rPr lang="en-US" sz="2200" b="1" dirty="0">
                <a:solidFill>
                  <a:srgbClr val="028090"/>
                </a:solidFill>
                <a:latin typeface="Cambria" pitchFamily="34" charset="0"/>
                <a:ea typeface="Cambria" pitchFamily="34" charset="-122"/>
                <a:cs typeface="Cambria" pitchFamily="34" charset="-120"/>
              </a:rPr>
              <a:t>06</a:t>
            </a:r>
            <a:endParaRPr lang="en-US" sz="2200" dirty="0"/>
          </a:p>
        </p:txBody>
      </p:sp>
      <p:sp>
        <p:nvSpPr>
          <p:cNvPr id="22" name="Text 20"/>
          <p:cNvSpPr/>
          <p:nvPr/>
        </p:nvSpPr>
        <p:spPr>
          <a:xfrm>
            <a:off x="6473952" y="1691640"/>
            <a:ext cx="987552" cy="2926080"/>
          </a:xfrm>
          <a:prstGeom prst="rect">
            <a:avLst/>
          </a:prstGeom>
          <a:noFill/>
          <a:ln/>
        </p:spPr>
        <p:txBody>
          <a:bodyPr wrap="square" rtlCol="0" anchor="ctr"/>
          <a:lstStyle/>
          <a:p>
            <a:pPr marL="0" indent="0" algn="ctr">
              <a:buNone/>
            </a:pPr>
            <a:r>
              <a:rPr lang="en-US" sz="1100" b="1" dirty="0">
                <a:solidFill>
                  <a:srgbClr val="374151"/>
                </a:solidFill>
                <a:latin typeface="Calibri" pitchFamily="34" charset="0"/>
                <a:ea typeface="Calibri" pitchFamily="34" charset="-122"/>
                <a:cs typeface="Calibri" pitchFamily="34" charset="-120"/>
              </a:rPr>
              <a:t>Robustness</a:t>
            </a:r>
            <a:endParaRPr lang="en-US" sz="1100" dirty="0"/>
          </a:p>
          <a:p>
            <a:pPr marL="0" indent="0" algn="ctr">
              <a:buNone/>
            </a:pPr>
            <a:r>
              <a:rPr lang="en-US" sz="1100" b="1" dirty="0">
                <a:solidFill>
                  <a:srgbClr val="374151"/>
                </a:solidFill>
                <a:latin typeface="Calibri" pitchFamily="34" charset="0"/>
                <a:ea typeface="Calibri" pitchFamily="34" charset="-122"/>
                <a:cs typeface="Calibri" pitchFamily="34" charset="-120"/>
              </a:rPr>
              <a:t>Checks</a:t>
            </a:r>
            <a:endParaRPr lang="en-US" sz="1100" dirty="0"/>
          </a:p>
        </p:txBody>
      </p:sp>
      <p:sp>
        <p:nvSpPr>
          <p:cNvPr id="23" name="Shape 21"/>
          <p:cNvSpPr/>
          <p:nvPr/>
        </p:nvSpPr>
        <p:spPr>
          <a:xfrm>
            <a:off x="7607808" y="960120"/>
            <a:ext cx="1133856" cy="3886200"/>
          </a:xfrm>
          <a:prstGeom prst="roundRect">
            <a:avLst>
              <a:gd name="adj" fmla="val 5645"/>
            </a:avLst>
          </a:prstGeom>
          <a:solidFill>
            <a:srgbClr val="FFFFFF"/>
          </a:solidFill>
          <a:ln w="6350">
            <a:solidFill>
              <a:srgbClr val="C8D8E0"/>
            </a:solidFill>
            <a:prstDash val="solid"/>
          </a:ln>
          <a:effectLst>
            <a:outerShdw blurRad="76200" dist="25400" dir="2700000" algn="bl" rotWithShape="0">
              <a:srgbClr val="000000">
                <a:alpha val="9000"/>
              </a:srgbClr>
            </a:outerShdw>
          </a:effectLst>
        </p:spPr>
      </p:sp>
      <p:sp>
        <p:nvSpPr>
          <p:cNvPr id="24" name="Text 22"/>
          <p:cNvSpPr/>
          <p:nvPr/>
        </p:nvSpPr>
        <p:spPr>
          <a:xfrm>
            <a:off x="7607808" y="1078992"/>
            <a:ext cx="1133856" cy="502920"/>
          </a:xfrm>
          <a:prstGeom prst="rect">
            <a:avLst/>
          </a:prstGeom>
          <a:noFill/>
          <a:ln/>
        </p:spPr>
        <p:txBody>
          <a:bodyPr wrap="square" rtlCol="0" anchor="ctr"/>
          <a:lstStyle/>
          <a:p>
            <a:pPr marL="0" indent="0" algn="ctr">
              <a:buNone/>
            </a:pPr>
            <a:r>
              <a:rPr lang="en-US" sz="2200" b="1" dirty="0">
                <a:solidFill>
                  <a:srgbClr val="028090"/>
                </a:solidFill>
                <a:latin typeface="Cambria" pitchFamily="34" charset="0"/>
                <a:ea typeface="Cambria" pitchFamily="34" charset="-122"/>
                <a:cs typeface="Cambria" pitchFamily="34" charset="-120"/>
              </a:rPr>
              <a:t>07</a:t>
            </a:r>
            <a:endParaRPr lang="en-US" sz="2200" dirty="0"/>
          </a:p>
        </p:txBody>
      </p:sp>
      <p:sp>
        <p:nvSpPr>
          <p:cNvPr id="25" name="Text 23"/>
          <p:cNvSpPr/>
          <p:nvPr/>
        </p:nvSpPr>
        <p:spPr>
          <a:xfrm>
            <a:off x="7680960" y="1691640"/>
            <a:ext cx="987552" cy="2926080"/>
          </a:xfrm>
          <a:prstGeom prst="rect">
            <a:avLst/>
          </a:prstGeom>
          <a:noFill/>
          <a:ln/>
        </p:spPr>
        <p:txBody>
          <a:bodyPr wrap="square" rtlCol="0" anchor="ctr"/>
          <a:lstStyle/>
          <a:p>
            <a:pPr marL="0" indent="0" algn="ctr">
              <a:buNone/>
            </a:pPr>
            <a:r>
              <a:rPr lang="en-US" sz="1100" b="1" dirty="0">
                <a:solidFill>
                  <a:srgbClr val="374151"/>
                </a:solidFill>
                <a:latin typeface="Calibri" pitchFamily="34" charset="0"/>
                <a:ea typeface="Calibri" pitchFamily="34" charset="-122"/>
                <a:cs typeface="Calibri" pitchFamily="34" charset="-120"/>
              </a:rPr>
              <a:t>Contribution</a:t>
            </a:r>
            <a:endParaRPr lang="en-US" sz="1100" dirty="0"/>
          </a:p>
          <a:p>
            <a:pPr marL="0" indent="0" algn="ctr">
              <a:buNone/>
            </a:pPr>
            <a:r>
              <a:rPr lang="en-US" sz="1100" b="1" dirty="0">
                <a:solidFill>
                  <a:srgbClr val="374151"/>
                </a:solidFill>
                <a:latin typeface="Calibri" pitchFamily="34" charset="0"/>
                <a:ea typeface="Calibri" pitchFamily="34" charset="-122"/>
                <a:cs typeface="Calibri" pitchFamily="34" charset="-120"/>
              </a:rPr>
              <a:t>&amp; Implications</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A1628"/>
          </a:solidFill>
          <a:ln w="12700">
            <a:solidFill>
              <a:srgbClr val="0A1628"/>
            </a:solidFill>
            <a:prstDash val="solid"/>
          </a:ln>
        </p:spPr>
      </p:sp>
      <p:sp>
        <p:nvSpPr>
          <p:cNvPr id="3" name="Text 1"/>
          <p:cNvSpPr/>
          <p:nvPr/>
        </p:nvSpPr>
        <p:spPr>
          <a:xfrm>
            <a:off x="502920" y="137160"/>
            <a:ext cx="8229600" cy="54864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Motivation: Why ESG Disclosure Quality?</a:t>
            </a:r>
            <a:endParaRPr lang="en-US" sz="2200" dirty="0"/>
          </a:p>
        </p:txBody>
      </p:sp>
      <p:sp>
        <p:nvSpPr>
          <p:cNvPr id="4" name="Text 2"/>
          <p:cNvSpPr/>
          <p:nvPr/>
        </p:nvSpPr>
        <p:spPr>
          <a:xfrm>
            <a:off x="8503920" y="4754880"/>
            <a:ext cx="457200" cy="274320"/>
          </a:xfrm>
          <a:prstGeom prst="rect">
            <a:avLst/>
          </a:prstGeom>
          <a:noFill/>
          <a:ln/>
        </p:spPr>
        <p:txBody>
          <a:bodyPr wrap="square" rtlCol="0" anchor="ctr"/>
          <a:lstStyle/>
          <a:p>
            <a:pPr marL="0" indent="0" algn="r">
              <a:buNone/>
            </a:pPr>
            <a:r>
              <a:rPr lang="en-US" sz="1000" dirty="0">
                <a:solidFill>
                  <a:srgbClr val="6B7280"/>
                </a:solidFill>
                <a:latin typeface="Calibri" pitchFamily="34" charset="0"/>
                <a:ea typeface="Calibri" pitchFamily="34" charset="-122"/>
                <a:cs typeface="Calibri" pitchFamily="34" charset="-120"/>
              </a:rPr>
              <a:t>3</a:t>
            </a:r>
            <a:endParaRPr lang="en-US" sz="1000" dirty="0"/>
          </a:p>
        </p:txBody>
      </p:sp>
      <p:sp>
        <p:nvSpPr>
          <p:cNvPr id="5" name="Text 3"/>
          <p:cNvSpPr/>
          <p:nvPr/>
        </p:nvSpPr>
        <p:spPr>
          <a:xfrm>
            <a:off x="502920" y="987552"/>
            <a:ext cx="4572000" cy="3931920"/>
          </a:xfrm>
          <a:prstGeom prst="rect">
            <a:avLst/>
          </a:prstGeom>
          <a:noFill/>
          <a:ln/>
        </p:spPr>
        <p:txBody>
          <a:bodyPr wrap="square" rtlCol="0" anchor="t"/>
          <a:lstStyle/>
          <a:p>
            <a:pPr marL="0" indent="0">
              <a:buNone/>
            </a:pPr>
            <a:r>
              <a:rPr lang="en-US" sz="2200" b="1" dirty="0">
                <a:solidFill>
                  <a:srgbClr val="028090"/>
                </a:solidFill>
                <a:latin typeface="Calibri" pitchFamily="34" charset="0"/>
                <a:ea typeface="Calibri" pitchFamily="34" charset="-122"/>
                <a:cs typeface="Calibri" pitchFamily="34" charset="-120"/>
              </a:rPr>
              <a:t>$35 trillion</a:t>
            </a:r>
            <a:r>
              <a:rPr lang="en-US" sz="1300" dirty="0">
                <a:solidFill>
                  <a:srgbClr val="374151"/>
                </a:solidFill>
                <a:latin typeface="Calibri" pitchFamily="34" charset="0"/>
                <a:ea typeface="Calibri" pitchFamily="34" charset="-122"/>
                <a:cs typeface="Calibri" pitchFamily="34" charset="-120"/>
              </a:rPr>
              <a:t> in ESG-labeled assets under management globally in 2024.
</a:t>
            </a:r>
            <a:r>
              <a:rPr lang="en-US" sz="1300" b="1" dirty="0">
                <a:solidFill>
                  <a:srgbClr val="D97706"/>
                </a:solidFill>
                <a:latin typeface="Calibri" pitchFamily="34" charset="0"/>
                <a:ea typeface="Calibri" pitchFamily="34" charset="-122"/>
                <a:cs typeface="Calibri" pitchFamily="34" charset="-120"/>
              </a:rPr>
              <a:t>The problem:</a:t>
            </a:r>
            <a:r>
              <a:rPr lang="en-US" sz="1300" dirty="0">
                <a:solidFill>
                  <a:srgbClr val="374151"/>
                </a:solidFill>
                <a:latin typeface="Calibri" pitchFamily="34" charset="0"/>
                <a:ea typeface="Calibri" pitchFamily="34" charset="-122"/>
                <a:cs typeface="Calibri" pitchFamily="34" charset="-120"/>
              </a:rPr>
              <a:t> Existing research conflates ESG scores with underlying </a:t>
            </a:r>
            <a:r>
              <a:rPr lang="en-US" sz="1300" b="1" dirty="0">
                <a:solidFill>
                  <a:srgbClr val="0A1628"/>
                </a:solidFill>
                <a:latin typeface="Calibri" pitchFamily="34" charset="0"/>
                <a:ea typeface="Calibri" pitchFamily="34" charset="-122"/>
                <a:cs typeface="Calibri" pitchFamily="34" charset="-120"/>
              </a:rPr>
              <a:t>disclosure quality.</a:t>
            </a:r>
            <a:r>
              <a:rPr lang="en-US" sz="1300" dirty="0">
                <a:solidFill>
                  <a:srgbClr val="374151"/>
                </a:solidFill>
                <a:latin typeface="Calibri" pitchFamily="34" charset="0"/>
                <a:ea typeface="Calibri" pitchFamily="34" charset="-122"/>
                <a:cs typeface="Calibri" pitchFamily="34" charset="-120"/>
              </a:rPr>
              <a:t> A firm can score well on aggregators while disclosing almost nothing substantive.
</a:t>
            </a:r>
            <a:r>
              <a:rPr lang="en-US" sz="1300" b="1" dirty="0">
                <a:solidFill>
                  <a:srgbClr val="028090"/>
                </a:solidFill>
                <a:latin typeface="Calibri" pitchFamily="34" charset="0"/>
                <a:ea typeface="Calibri" pitchFamily="34" charset="-122"/>
                <a:cs typeface="Calibri" pitchFamily="34" charset="-120"/>
              </a:rPr>
              <a:t>The gap:</a:t>
            </a:r>
            <a:r>
              <a:rPr lang="en-US" sz="1300" dirty="0">
                <a:solidFill>
                  <a:srgbClr val="374151"/>
                </a:solidFill>
                <a:latin typeface="Calibri" pitchFamily="34" charset="0"/>
                <a:ea typeface="Calibri" pitchFamily="34" charset="-122"/>
                <a:cs typeface="Calibri" pitchFamily="34" charset="-120"/>
              </a:rPr>
              <a:t> We lack causal evidence on whether </a:t>
            </a:r>
            <a:r>
              <a:rPr lang="en-US" sz="1300" b="1" i="1" dirty="0">
                <a:solidFill>
                  <a:srgbClr val="0A1628"/>
                </a:solidFill>
                <a:latin typeface="Calibri" pitchFamily="34" charset="0"/>
                <a:ea typeface="Calibri" pitchFamily="34" charset="-122"/>
                <a:cs typeface="Calibri" pitchFamily="34" charset="-120"/>
              </a:rPr>
              <a:t>disclosure quality itself</a:t>
            </a:r>
            <a:r>
              <a:rPr lang="en-US" sz="1300" dirty="0">
                <a:solidFill>
                  <a:srgbClr val="374151"/>
                </a:solidFill>
                <a:latin typeface="Calibri" pitchFamily="34" charset="0"/>
                <a:ea typeface="Calibri" pitchFamily="34" charset="-122"/>
                <a:cs typeface="Calibri" pitchFamily="34" charset="-120"/>
              </a:rPr>
              <a:t> drives Tobin's Q, independent of underlying ESG performance.</a:t>
            </a:r>
            <a:endParaRPr lang="en-US" sz="1300" dirty="0"/>
          </a:p>
        </p:txBody>
      </p:sp>
      <p:sp>
        <p:nvSpPr>
          <p:cNvPr id="6" name="Shape 4"/>
          <p:cNvSpPr/>
          <p:nvPr/>
        </p:nvSpPr>
        <p:spPr>
          <a:xfrm>
            <a:off x="5349240" y="960120"/>
            <a:ext cx="3383280" cy="1170432"/>
          </a:xfrm>
          <a:prstGeom prst="roundRect">
            <a:avLst>
              <a:gd name="adj" fmla="val 7031"/>
            </a:avLst>
          </a:prstGeom>
          <a:solidFill>
            <a:srgbClr val="0A1628"/>
          </a:solidFill>
          <a:ln w="6350">
            <a:solidFill>
              <a:srgbClr val="0A1628"/>
            </a:solidFill>
            <a:prstDash val="solid"/>
          </a:ln>
          <a:effectLst>
            <a:outerShdw blurRad="101600" dist="25400" dir="2700000" algn="bl" rotWithShape="0">
              <a:srgbClr val="000000">
                <a:alpha val="11000"/>
              </a:srgbClr>
            </a:outerShdw>
          </a:effectLst>
        </p:spPr>
      </p:sp>
      <p:sp>
        <p:nvSpPr>
          <p:cNvPr id="7" name="Text 5"/>
          <p:cNvSpPr/>
          <p:nvPr/>
        </p:nvSpPr>
        <p:spPr>
          <a:xfrm>
            <a:off x="5349240" y="1069848"/>
            <a:ext cx="3383280" cy="643738"/>
          </a:xfrm>
          <a:prstGeom prst="rect">
            <a:avLst/>
          </a:prstGeom>
          <a:noFill/>
          <a:ln/>
        </p:spPr>
        <p:txBody>
          <a:bodyPr wrap="square" rtlCol="0" anchor="ctr"/>
          <a:lstStyle/>
          <a:p>
            <a:pPr marL="0" indent="0" algn="ctr">
              <a:buNone/>
            </a:pPr>
            <a:r>
              <a:rPr lang="en-US" sz="3000" b="1" dirty="0">
                <a:solidFill>
                  <a:srgbClr val="02C39A"/>
                </a:solidFill>
                <a:latin typeface="Cambria" pitchFamily="34" charset="0"/>
                <a:ea typeface="Cambria" pitchFamily="34" charset="-122"/>
                <a:cs typeface="Cambria" pitchFamily="34" charset="-120"/>
              </a:rPr>
              <a:t>$35T</a:t>
            </a:r>
            <a:endParaRPr lang="en-US" sz="3000" dirty="0"/>
          </a:p>
        </p:txBody>
      </p:sp>
      <p:sp>
        <p:nvSpPr>
          <p:cNvPr id="8" name="Text 6"/>
          <p:cNvSpPr/>
          <p:nvPr/>
        </p:nvSpPr>
        <p:spPr>
          <a:xfrm>
            <a:off x="5440680" y="1638971"/>
            <a:ext cx="3200400" cy="409651"/>
          </a:xfrm>
          <a:prstGeom prst="rect">
            <a:avLst/>
          </a:prstGeom>
          <a:noFill/>
          <a:ln/>
        </p:spPr>
        <p:txBody>
          <a:bodyPr wrap="square" rtlCol="0" anchor="ctr"/>
          <a:lstStyle/>
          <a:p>
            <a:pPr marL="0" indent="0" algn="ctr">
              <a:buNone/>
            </a:pPr>
            <a:r>
              <a:rPr lang="en-US" sz="1050" dirty="0">
                <a:solidFill>
                  <a:srgbClr val="C8EAF0"/>
                </a:solidFill>
                <a:latin typeface="Calibri" pitchFamily="34" charset="0"/>
                <a:ea typeface="Calibri" pitchFamily="34" charset="-122"/>
                <a:cs typeface="Calibri" pitchFamily="34" charset="-120"/>
              </a:rPr>
              <a:t>ESG AUM globally, 2024</a:t>
            </a:r>
            <a:endParaRPr lang="en-US" sz="1050" dirty="0"/>
          </a:p>
        </p:txBody>
      </p:sp>
      <p:sp>
        <p:nvSpPr>
          <p:cNvPr id="9" name="Shape 7"/>
          <p:cNvSpPr/>
          <p:nvPr/>
        </p:nvSpPr>
        <p:spPr>
          <a:xfrm>
            <a:off x="5349240" y="2240280"/>
            <a:ext cx="3383280" cy="1170432"/>
          </a:xfrm>
          <a:prstGeom prst="roundRect">
            <a:avLst>
              <a:gd name="adj" fmla="val 7031"/>
            </a:avLst>
          </a:prstGeom>
          <a:solidFill>
            <a:srgbClr val="FFFFFF"/>
          </a:solidFill>
          <a:ln w="6350">
            <a:solidFill>
              <a:srgbClr val="C8E0E8"/>
            </a:solidFill>
            <a:prstDash val="solid"/>
          </a:ln>
          <a:effectLst>
            <a:outerShdw blurRad="101600" dist="25400" dir="2700000" algn="bl" rotWithShape="0">
              <a:srgbClr val="000000">
                <a:alpha val="11000"/>
              </a:srgbClr>
            </a:outerShdw>
          </a:effectLst>
        </p:spPr>
      </p:sp>
      <p:sp>
        <p:nvSpPr>
          <p:cNvPr id="10" name="Text 8"/>
          <p:cNvSpPr/>
          <p:nvPr/>
        </p:nvSpPr>
        <p:spPr>
          <a:xfrm>
            <a:off x="5349240" y="2350008"/>
            <a:ext cx="3383280" cy="643738"/>
          </a:xfrm>
          <a:prstGeom prst="rect">
            <a:avLst/>
          </a:prstGeom>
          <a:noFill/>
          <a:ln/>
        </p:spPr>
        <p:txBody>
          <a:bodyPr wrap="square" rtlCol="0" anchor="ctr"/>
          <a:lstStyle/>
          <a:p>
            <a:pPr marL="0" indent="0" algn="ctr">
              <a:buNone/>
            </a:pPr>
            <a:r>
              <a:rPr lang="en-US" sz="3000" b="1" dirty="0">
                <a:solidFill>
                  <a:srgbClr val="028090"/>
                </a:solidFill>
                <a:latin typeface="Cambria" pitchFamily="34" charset="0"/>
                <a:ea typeface="Cambria" pitchFamily="34" charset="-122"/>
                <a:cs typeface="Cambria" pitchFamily="34" charset="-120"/>
              </a:rPr>
              <a:t>74%</a:t>
            </a:r>
            <a:endParaRPr lang="en-US" sz="3000" dirty="0"/>
          </a:p>
        </p:txBody>
      </p:sp>
      <p:sp>
        <p:nvSpPr>
          <p:cNvPr id="11" name="Text 9"/>
          <p:cNvSpPr/>
          <p:nvPr/>
        </p:nvSpPr>
        <p:spPr>
          <a:xfrm>
            <a:off x="5440680" y="2919131"/>
            <a:ext cx="3200400" cy="409651"/>
          </a:xfrm>
          <a:prstGeom prst="rect">
            <a:avLst/>
          </a:prstGeom>
          <a:noFill/>
          <a:ln/>
        </p:spPr>
        <p:txBody>
          <a:bodyPr wrap="square" rtlCol="0" anchor="ctr"/>
          <a:lstStyle/>
          <a:p>
            <a:pPr marL="0" indent="0" algn="ctr">
              <a:buNone/>
            </a:pPr>
            <a:r>
              <a:rPr lang="en-US" sz="1050" dirty="0">
                <a:solidFill>
                  <a:srgbClr val="6B7280"/>
                </a:solidFill>
                <a:latin typeface="Calibri" pitchFamily="34" charset="0"/>
                <a:ea typeface="Calibri" pitchFamily="34" charset="-122"/>
                <a:cs typeface="Calibri" pitchFamily="34" charset="-120"/>
              </a:rPr>
              <a:t>of CFOs say disclosure</a:t>
            </a:r>
            <a:endParaRPr lang="en-US" sz="1050" dirty="0"/>
          </a:p>
          <a:p>
            <a:pPr marL="0" indent="0" algn="ctr">
              <a:buNone/>
            </a:pPr>
            <a:r>
              <a:rPr lang="en-US" sz="1050" dirty="0">
                <a:solidFill>
                  <a:srgbClr val="6B7280"/>
                </a:solidFill>
                <a:latin typeface="Calibri" pitchFamily="34" charset="0"/>
                <a:ea typeface="Calibri" pitchFamily="34" charset="-122"/>
                <a:cs typeface="Calibri" pitchFamily="34" charset="-120"/>
              </a:rPr>
              <a:t>standardization is a top priority</a:t>
            </a:r>
            <a:endParaRPr lang="en-US" sz="1050" dirty="0"/>
          </a:p>
        </p:txBody>
      </p:sp>
      <p:sp>
        <p:nvSpPr>
          <p:cNvPr id="12" name="Shape 10"/>
          <p:cNvSpPr/>
          <p:nvPr/>
        </p:nvSpPr>
        <p:spPr>
          <a:xfrm>
            <a:off x="5349240" y="3520440"/>
            <a:ext cx="3383280" cy="1170432"/>
          </a:xfrm>
          <a:prstGeom prst="roundRect">
            <a:avLst>
              <a:gd name="adj" fmla="val 7031"/>
            </a:avLst>
          </a:prstGeom>
          <a:solidFill>
            <a:srgbClr val="0A1628"/>
          </a:solidFill>
          <a:ln w="6350">
            <a:solidFill>
              <a:srgbClr val="0A1628"/>
            </a:solidFill>
            <a:prstDash val="solid"/>
          </a:ln>
          <a:effectLst>
            <a:outerShdw blurRad="101600" dist="25400" dir="2700000" algn="bl" rotWithShape="0">
              <a:srgbClr val="000000">
                <a:alpha val="11000"/>
              </a:srgbClr>
            </a:outerShdw>
          </a:effectLst>
        </p:spPr>
      </p:sp>
      <p:sp>
        <p:nvSpPr>
          <p:cNvPr id="13" name="Text 11"/>
          <p:cNvSpPr/>
          <p:nvPr/>
        </p:nvSpPr>
        <p:spPr>
          <a:xfrm>
            <a:off x="5349240" y="3630168"/>
            <a:ext cx="3383280" cy="643738"/>
          </a:xfrm>
          <a:prstGeom prst="rect">
            <a:avLst/>
          </a:prstGeom>
          <a:noFill/>
          <a:ln/>
        </p:spPr>
        <p:txBody>
          <a:bodyPr wrap="square" rtlCol="0" anchor="ctr"/>
          <a:lstStyle/>
          <a:p>
            <a:pPr marL="0" indent="0" algn="ctr">
              <a:buNone/>
            </a:pPr>
            <a:r>
              <a:rPr lang="en-US" sz="3000" b="1" dirty="0">
                <a:solidFill>
                  <a:srgbClr val="02C39A"/>
                </a:solidFill>
                <a:latin typeface="Cambria" pitchFamily="34" charset="0"/>
                <a:ea typeface="Cambria" pitchFamily="34" charset="-122"/>
                <a:cs typeface="Cambria" pitchFamily="34" charset="-120"/>
              </a:rPr>
              <a:t>3.2×</a:t>
            </a:r>
            <a:endParaRPr lang="en-US" sz="3000" dirty="0"/>
          </a:p>
        </p:txBody>
      </p:sp>
      <p:sp>
        <p:nvSpPr>
          <p:cNvPr id="14" name="Text 12"/>
          <p:cNvSpPr/>
          <p:nvPr/>
        </p:nvSpPr>
        <p:spPr>
          <a:xfrm>
            <a:off x="5440680" y="4199291"/>
            <a:ext cx="3200400" cy="409651"/>
          </a:xfrm>
          <a:prstGeom prst="rect">
            <a:avLst/>
          </a:prstGeom>
          <a:noFill/>
          <a:ln/>
        </p:spPr>
        <p:txBody>
          <a:bodyPr wrap="square" rtlCol="0" anchor="ctr"/>
          <a:lstStyle/>
          <a:p>
            <a:pPr marL="0" indent="0" algn="ctr">
              <a:buNone/>
            </a:pPr>
            <a:r>
              <a:rPr lang="en-US" sz="1050" dirty="0">
                <a:solidFill>
                  <a:srgbClr val="C8EAF0"/>
                </a:solidFill>
                <a:latin typeface="Calibri" pitchFamily="34" charset="0"/>
                <a:ea typeface="Calibri" pitchFamily="34" charset="-122"/>
                <a:cs typeface="Calibri" pitchFamily="34" charset="-120"/>
              </a:rPr>
              <a:t>spread in disclosure quality scores</a:t>
            </a:r>
            <a:endParaRPr lang="en-US" sz="1050" dirty="0"/>
          </a:p>
          <a:p>
            <a:pPr marL="0" indent="0" algn="ctr">
              <a:buNone/>
            </a:pPr>
            <a:r>
              <a:rPr lang="en-US" sz="1050" dirty="0">
                <a:solidFill>
                  <a:srgbClr val="C8EAF0"/>
                </a:solidFill>
                <a:latin typeface="Calibri" pitchFamily="34" charset="0"/>
                <a:ea typeface="Calibri" pitchFamily="34" charset="-122"/>
                <a:cs typeface="Calibri" pitchFamily="34" charset="-120"/>
              </a:rPr>
              <a:t>within same ESG rating bucket</a:t>
            </a:r>
            <a:endParaRPr lang="en-US"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A1628"/>
          </a:solidFill>
          <a:ln w="12700">
            <a:solidFill>
              <a:srgbClr val="0A1628"/>
            </a:solidFill>
            <a:prstDash val="solid"/>
          </a:ln>
        </p:spPr>
      </p:sp>
      <p:sp>
        <p:nvSpPr>
          <p:cNvPr id="3" name="Text 1"/>
          <p:cNvSpPr/>
          <p:nvPr/>
        </p:nvSpPr>
        <p:spPr>
          <a:xfrm>
            <a:off x="502920" y="137160"/>
            <a:ext cx="8229600" cy="54864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Hypotheses</a:t>
            </a:r>
            <a:endParaRPr lang="en-US" sz="2200" dirty="0"/>
          </a:p>
        </p:txBody>
      </p:sp>
      <p:sp>
        <p:nvSpPr>
          <p:cNvPr id="4" name="Text 2"/>
          <p:cNvSpPr/>
          <p:nvPr/>
        </p:nvSpPr>
        <p:spPr>
          <a:xfrm>
            <a:off x="8503920" y="4754880"/>
            <a:ext cx="457200" cy="274320"/>
          </a:xfrm>
          <a:prstGeom prst="rect">
            <a:avLst/>
          </a:prstGeom>
          <a:noFill/>
          <a:ln/>
        </p:spPr>
        <p:txBody>
          <a:bodyPr wrap="square" rtlCol="0" anchor="ctr"/>
          <a:lstStyle/>
          <a:p>
            <a:pPr marL="0" indent="0" algn="r">
              <a:buNone/>
            </a:pPr>
            <a:r>
              <a:rPr lang="en-US" sz="1000" dirty="0">
                <a:solidFill>
                  <a:srgbClr val="6B7280"/>
                </a:solidFill>
                <a:latin typeface="Calibri" pitchFamily="34" charset="0"/>
                <a:ea typeface="Calibri" pitchFamily="34" charset="-122"/>
                <a:cs typeface="Calibri" pitchFamily="34" charset="-120"/>
              </a:rPr>
              <a:t>4</a:t>
            </a:r>
            <a:endParaRPr lang="en-US" sz="1000" dirty="0"/>
          </a:p>
        </p:txBody>
      </p:sp>
      <p:sp>
        <p:nvSpPr>
          <p:cNvPr id="5" name="Shape 3"/>
          <p:cNvSpPr/>
          <p:nvPr/>
        </p:nvSpPr>
        <p:spPr>
          <a:xfrm>
            <a:off x="457200" y="987552"/>
            <a:ext cx="8229600" cy="896112"/>
          </a:xfrm>
          <a:prstGeom prst="roundRect">
            <a:avLst>
              <a:gd name="adj" fmla="val 8163"/>
            </a:avLst>
          </a:prstGeom>
          <a:solidFill>
            <a:srgbClr val="FFFFFF"/>
          </a:solidFill>
          <a:ln w="6350">
            <a:solidFill>
              <a:srgbClr val="C8D8E0"/>
            </a:solidFill>
            <a:prstDash val="solid"/>
          </a:ln>
          <a:effectLst>
            <a:outerShdw blurRad="76200" dist="25400" dir="2700000" algn="bl" rotWithShape="0">
              <a:srgbClr val="000000">
                <a:alpha val="9000"/>
              </a:srgbClr>
            </a:outerShdw>
          </a:effectLst>
        </p:spPr>
      </p:sp>
      <p:sp>
        <p:nvSpPr>
          <p:cNvPr id="6" name="Shape 4"/>
          <p:cNvSpPr/>
          <p:nvPr/>
        </p:nvSpPr>
        <p:spPr>
          <a:xfrm>
            <a:off x="457200" y="987552"/>
            <a:ext cx="960120" cy="896112"/>
          </a:xfrm>
          <a:prstGeom prst="roundRect">
            <a:avLst>
              <a:gd name="adj" fmla="val 8163"/>
            </a:avLst>
          </a:prstGeom>
          <a:solidFill>
            <a:srgbClr val="0A1628"/>
          </a:solidFill>
          <a:ln w="12700">
            <a:solidFill>
              <a:srgbClr val="0A1628"/>
            </a:solidFill>
            <a:prstDash val="solid"/>
          </a:ln>
        </p:spPr>
      </p:sp>
      <p:sp>
        <p:nvSpPr>
          <p:cNvPr id="7" name="Text 5"/>
          <p:cNvSpPr/>
          <p:nvPr/>
        </p:nvSpPr>
        <p:spPr>
          <a:xfrm>
            <a:off x="457200" y="1243584"/>
            <a:ext cx="960120" cy="384048"/>
          </a:xfrm>
          <a:prstGeom prst="rect">
            <a:avLst/>
          </a:prstGeom>
          <a:noFill/>
          <a:ln/>
        </p:spPr>
        <p:txBody>
          <a:bodyPr wrap="square" rtlCol="0" anchor="ctr"/>
          <a:lstStyle/>
          <a:p>
            <a:pPr marL="0" indent="0" algn="ctr">
              <a:buNone/>
            </a:pPr>
            <a:r>
              <a:rPr lang="en-US" sz="1600" b="1" dirty="0">
                <a:solidFill>
                  <a:srgbClr val="02C39A"/>
                </a:solidFill>
                <a:latin typeface="Cambria" pitchFamily="34" charset="0"/>
                <a:ea typeface="Cambria" pitchFamily="34" charset="-122"/>
                <a:cs typeface="Cambria" pitchFamily="34" charset="-120"/>
              </a:rPr>
              <a:t>H1</a:t>
            </a:r>
            <a:endParaRPr lang="en-US" sz="1600" dirty="0"/>
          </a:p>
        </p:txBody>
      </p:sp>
      <p:sp>
        <p:nvSpPr>
          <p:cNvPr id="8" name="Text 6"/>
          <p:cNvSpPr/>
          <p:nvPr/>
        </p:nvSpPr>
        <p:spPr>
          <a:xfrm>
            <a:off x="1554480" y="1106424"/>
            <a:ext cx="5760720" cy="658368"/>
          </a:xfrm>
          <a:prstGeom prst="rect">
            <a:avLst/>
          </a:prstGeom>
          <a:noFill/>
          <a:ln/>
        </p:spPr>
        <p:txBody>
          <a:bodyPr wrap="square" rtlCol="0" anchor="ctr"/>
          <a:lstStyle/>
          <a:p>
            <a:pPr marL="0" indent="0">
              <a:buNone/>
            </a:pPr>
            <a:r>
              <a:rPr lang="en-US" sz="1200" dirty="0">
                <a:solidFill>
                  <a:srgbClr val="374151"/>
                </a:solidFill>
                <a:latin typeface="Calibri" pitchFamily="34" charset="0"/>
                <a:ea typeface="Calibri" pitchFamily="34" charset="-122"/>
                <a:cs typeface="Calibri" pitchFamily="34" charset="-120"/>
              </a:rPr>
              <a:t>Higher ESG disclosure quality is positively associated with Tobin's Q, controlling for firm fundamentals.</a:t>
            </a:r>
            <a:endParaRPr lang="en-US" sz="1200" dirty="0"/>
          </a:p>
        </p:txBody>
      </p:sp>
      <p:sp>
        <p:nvSpPr>
          <p:cNvPr id="9" name="Shape 7"/>
          <p:cNvSpPr/>
          <p:nvPr/>
        </p:nvSpPr>
        <p:spPr>
          <a:xfrm>
            <a:off x="7360920" y="1197864"/>
            <a:ext cx="1234440" cy="475488"/>
          </a:xfrm>
          <a:prstGeom prst="roundRect">
            <a:avLst>
              <a:gd name="adj" fmla="val 11538"/>
            </a:avLst>
          </a:prstGeom>
          <a:solidFill>
            <a:srgbClr val="C8EAF0"/>
          </a:solidFill>
          <a:ln w="6350">
            <a:solidFill>
              <a:srgbClr val="A8D8E0"/>
            </a:solidFill>
            <a:prstDash val="solid"/>
          </a:ln>
        </p:spPr>
      </p:sp>
      <p:sp>
        <p:nvSpPr>
          <p:cNvPr id="10" name="Text 8"/>
          <p:cNvSpPr/>
          <p:nvPr/>
        </p:nvSpPr>
        <p:spPr>
          <a:xfrm>
            <a:off x="7360920" y="1197864"/>
            <a:ext cx="1234440" cy="475488"/>
          </a:xfrm>
          <a:prstGeom prst="rect">
            <a:avLst/>
          </a:prstGeom>
          <a:noFill/>
          <a:ln/>
        </p:spPr>
        <p:txBody>
          <a:bodyPr wrap="square" rtlCol="0" anchor="ctr"/>
          <a:lstStyle/>
          <a:p>
            <a:pPr marL="0" indent="0" algn="ctr">
              <a:buNone/>
            </a:pPr>
            <a:r>
              <a:rPr lang="en-US" sz="850" b="1" dirty="0">
                <a:solidFill>
                  <a:srgbClr val="028090"/>
                </a:solidFill>
                <a:latin typeface="Calibri" pitchFamily="34" charset="0"/>
                <a:ea typeface="Calibri" pitchFamily="34" charset="-122"/>
                <a:cs typeface="Calibri" pitchFamily="34" charset="-120"/>
              </a:rPr>
              <a:t>Direct effect</a:t>
            </a:r>
            <a:endParaRPr lang="en-US" sz="850" dirty="0"/>
          </a:p>
        </p:txBody>
      </p:sp>
      <p:sp>
        <p:nvSpPr>
          <p:cNvPr id="11" name="Shape 9"/>
          <p:cNvSpPr/>
          <p:nvPr/>
        </p:nvSpPr>
        <p:spPr>
          <a:xfrm>
            <a:off x="457200" y="1993392"/>
            <a:ext cx="8229600" cy="896112"/>
          </a:xfrm>
          <a:prstGeom prst="roundRect">
            <a:avLst>
              <a:gd name="adj" fmla="val 8163"/>
            </a:avLst>
          </a:prstGeom>
          <a:solidFill>
            <a:srgbClr val="FFFFFF"/>
          </a:solidFill>
          <a:ln w="6350">
            <a:solidFill>
              <a:srgbClr val="C8D8E0"/>
            </a:solidFill>
            <a:prstDash val="solid"/>
          </a:ln>
          <a:effectLst>
            <a:outerShdw blurRad="76200" dist="25400" dir="2700000" algn="bl" rotWithShape="0">
              <a:srgbClr val="000000">
                <a:alpha val="9000"/>
              </a:srgbClr>
            </a:outerShdw>
          </a:effectLst>
        </p:spPr>
      </p:sp>
      <p:sp>
        <p:nvSpPr>
          <p:cNvPr id="12" name="Shape 10"/>
          <p:cNvSpPr/>
          <p:nvPr/>
        </p:nvSpPr>
        <p:spPr>
          <a:xfrm>
            <a:off x="457200" y="1993392"/>
            <a:ext cx="960120" cy="896112"/>
          </a:xfrm>
          <a:prstGeom prst="roundRect">
            <a:avLst>
              <a:gd name="adj" fmla="val 8163"/>
            </a:avLst>
          </a:prstGeom>
          <a:solidFill>
            <a:srgbClr val="0A1628"/>
          </a:solidFill>
          <a:ln w="12700">
            <a:solidFill>
              <a:srgbClr val="0A1628"/>
            </a:solidFill>
            <a:prstDash val="solid"/>
          </a:ln>
        </p:spPr>
      </p:sp>
      <p:sp>
        <p:nvSpPr>
          <p:cNvPr id="13" name="Text 11"/>
          <p:cNvSpPr/>
          <p:nvPr/>
        </p:nvSpPr>
        <p:spPr>
          <a:xfrm>
            <a:off x="457200" y="2249424"/>
            <a:ext cx="960120" cy="384048"/>
          </a:xfrm>
          <a:prstGeom prst="rect">
            <a:avLst/>
          </a:prstGeom>
          <a:noFill/>
          <a:ln/>
        </p:spPr>
        <p:txBody>
          <a:bodyPr wrap="square" rtlCol="0" anchor="ctr"/>
          <a:lstStyle/>
          <a:p>
            <a:pPr marL="0" indent="0" algn="ctr">
              <a:buNone/>
            </a:pPr>
            <a:r>
              <a:rPr lang="en-US" sz="1600" b="1" dirty="0">
                <a:solidFill>
                  <a:srgbClr val="02C39A"/>
                </a:solidFill>
                <a:latin typeface="Cambria" pitchFamily="34" charset="0"/>
                <a:ea typeface="Cambria" pitchFamily="34" charset="-122"/>
                <a:cs typeface="Cambria" pitchFamily="34" charset="-120"/>
              </a:rPr>
              <a:t>H2</a:t>
            </a:r>
            <a:endParaRPr lang="en-US" sz="1600" dirty="0"/>
          </a:p>
        </p:txBody>
      </p:sp>
      <p:sp>
        <p:nvSpPr>
          <p:cNvPr id="14" name="Text 12"/>
          <p:cNvSpPr/>
          <p:nvPr/>
        </p:nvSpPr>
        <p:spPr>
          <a:xfrm>
            <a:off x="1554480" y="2112264"/>
            <a:ext cx="5760720" cy="658368"/>
          </a:xfrm>
          <a:prstGeom prst="rect">
            <a:avLst/>
          </a:prstGeom>
          <a:noFill/>
          <a:ln/>
        </p:spPr>
        <p:txBody>
          <a:bodyPr wrap="square" rtlCol="0" anchor="ctr"/>
          <a:lstStyle/>
          <a:p>
            <a:pPr marL="0" indent="0">
              <a:buNone/>
            </a:pPr>
            <a:r>
              <a:rPr lang="en-US" sz="1200" dirty="0">
                <a:solidFill>
                  <a:srgbClr val="374151"/>
                </a:solidFill>
                <a:latin typeface="Calibri" pitchFamily="34" charset="0"/>
                <a:ea typeface="Calibri" pitchFamily="34" charset="-122"/>
                <a:cs typeface="Calibri" pitchFamily="34" charset="-120"/>
              </a:rPr>
              <a:t>The positive effect of disclosure quality on firm value is stronger for firms with higher institutional investor ownership.</a:t>
            </a:r>
            <a:endParaRPr lang="en-US" sz="1200" dirty="0"/>
          </a:p>
        </p:txBody>
      </p:sp>
      <p:sp>
        <p:nvSpPr>
          <p:cNvPr id="15" name="Shape 13"/>
          <p:cNvSpPr/>
          <p:nvPr/>
        </p:nvSpPr>
        <p:spPr>
          <a:xfrm>
            <a:off x="7360920" y="2203704"/>
            <a:ext cx="1234440" cy="475488"/>
          </a:xfrm>
          <a:prstGeom prst="roundRect">
            <a:avLst>
              <a:gd name="adj" fmla="val 11538"/>
            </a:avLst>
          </a:prstGeom>
          <a:solidFill>
            <a:srgbClr val="C8EAF0"/>
          </a:solidFill>
          <a:ln w="6350">
            <a:solidFill>
              <a:srgbClr val="A8D8E0"/>
            </a:solidFill>
            <a:prstDash val="solid"/>
          </a:ln>
        </p:spPr>
      </p:sp>
      <p:sp>
        <p:nvSpPr>
          <p:cNvPr id="16" name="Text 14"/>
          <p:cNvSpPr/>
          <p:nvPr/>
        </p:nvSpPr>
        <p:spPr>
          <a:xfrm>
            <a:off x="7360920" y="2203704"/>
            <a:ext cx="1234440" cy="475488"/>
          </a:xfrm>
          <a:prstGeom prst="rect">
            <a:avLst/>
          </a:prstGeom>
          <a:noFill/>
          <a:ln/>
        </p:spPr>
        <p:txBody>
          <a:bodyPr wrap="square" rtlCol="0" anchor="ctr"/>
          <a:lstStyle/>
          <a:p>
            <a:pPr marL="0" indent="0" algn="ctr">
              <a:buNone/>
            </a:pPr>
            <a:r>
              <a:rPr lang="en-US" sz="850" b="1" dirty="0">
                <a:solidFill>
                  <a:srgbClr val="028090"/>
                </a:solidFill>
                <a:latin typeface="Calibri" pitchFamily="34" charset="0"/>
                <a:ea typeface="Calibri" pitchFamily="34" charset="-122"/>
                <a:cs typeface="Calibri" pitchFamily="34" charset="-120"/>
              </a:rPr>
              <a:t>Moderating: information demand</a:t>
            </a:r>
            <a:endParaRPr lang="en-US" sz="850" dirty="0"/>
          </a:p>
        </p:txBody>
      </p:sp>
      <p:sp>
        <p:nvSpPr>
          <p:cNvPr id="17" name="Shape 15"/>
          <p:cNvSpPr/>
          <p:nvPr/>
        </p:nvSpPr>
        <p:spPr>
          <a:xfrm>
            <a:off x="457200" y="2999232"/>
            <a:ext cx="8229600" cy="896112"/>
          </a:xfrm>
          <a:prstGeom prst="roundRect">
            <a:avLst>
              <a:gd name="adj" fmla="val 8163"/>
            </a:avLst>
          </a:prstGeom>
          <a:solidFill>
            <a:srgbClr val="FFFFFF"/>
          </a:solidFill>
          <a:ln w="6350">
            <a:solidFill>
              <a:srgbClr val="C8D8E0"/>
            </a:solidFill>
            <a:prstDash val="solid"/>
          </a:ln>
          <a:effectLst>
            <a:outerShdw blurRad="76200" dist="25400" dir="2700000" algn="bl" rotWithShape="0">
              <a:srgbClr val="000000">
                <a:alpha val="9000"/>
              </a:srgbClr>
            </a:outerShdw>
          </a:effectLst>
        </p:spPr>
      </p:sp>
      <p:sp>
        <p:nvSpPr>
          <p:cNvPr id="18" name="Shape 16"/>
          <p:cNvSpPr/>
          <p:nvPr/>
        </p:nvSpPr>
        <p:spPr>
          <a:xfrm>
            <a:off x="457200" y="2999232"/>
            <a:ext cx="960120" cy="896112"/>
          </a:xfrm>
          <a:prstGeom prst="roundRect">
            <a:avLst>
              <a:gd name="adj" fmla="val 8163"/>
            </a:avLst>
          </a:prstGeom>
          <a:solidFill>
            <a:srgbClr val="0A1628"/>
          </a:solidFill>
          <a:ln w="12700">
            <a:solidFill>
              <a:srgbClr val="0A1628"/>
            </a:solidFill>
            <a:prstDash val="solid"/>
          </a:ln>
        </p:spPr>
      </p:sp>
      <p:sp>
        <p:nvSpPr>
          <p:cNvPr id="19" name="Text 17"/>
          <p:cNvSpPr/>
          <p:nvPr/>
        </p:nvSpPr>
        <p:spPr>
          <a:xfrm>
            <a:off x="457200" y="3255264"/>
            <a:ext cx="960120" cy="384048"/>
          </a:xfrm>
          <a:prstGeom prst="rect">
            <a:avLst/>
          </a:prstGeom>
          <a:noFill/>
          <a:ln/>
        </p:spPr>
        <p:txBody>
          <a:bodyPr wrap="square" rtlCol="0" anchor="ctr"/>
          <a:lstStyle/>
          <a:p>
            <a:pPr marL="0" indent="0" algn="ctr">
              <a:buNone/>
            </a:pPr>
            <a:r>
              <a:rPr lang="en-US" sz="1600" b="1" dirty="0">
                <a:solidFill>
                  <a:srgbClr val="02C39A"/>
                </a:solidFill>
                <a:latin typeface="Cambria" pitchFamily="34" charset="0"/>
                <a:ea typeface="Cambria" pitchFamily="34" charset="-122"/>
                <a:cs typeface="Cambria" pitchFamily="34" charset="-120"/>
              </a:rPr>
              <a:t>H3</a:t>
            </a:r>
            <a:endParaRPr lang="en-US" sz="1600" dirty="0"/>
          </a:p>
        </p:txBody>
      </p:sp>
      <p:sp>
        <p:nvSpPr>
          <p:cNvPr id="20" name="Text 18"/>
          <p:cNvSpPr/>
          <p:nvPr/>
        </p:nvSpPr>
        <p:spPr>
          <a:xfrm>
            <a:off x="1554480" y="3118104"/>
            <a:ext cx="5760720" cy="658368"/>
          </a:xfrm>
          <a:prstGeom prst="rect">
            <a:avLst/>
          </a:prstGeom>
          <a:noFill/>
          <a:ln/>
        </p:spPr>
        <p:txBody>
          <a:bodyPr wrap="square" rtlCol="0" anchor="ctr"/>
          <a:lstStyle/>
          <a:p>
            <a:pPr marL="0" indent="0">
              <a:buNone/>
            </a:pPr>
            <a:r>
              <a:rPr lang="en-US" sz="1200" dirty="0">
                <a:solidFill>
                  <a:srgbClr val="374151"/>
                </a:solidFill>
                <a:latin typeface="Calibri" pitchFamily="34" charset="0"/>
                <a:ea typeface="Calibri" pitchFamily="34" charset="-122"/>
                <a:cs typeface="Calibri" pitchFamily="34" charset="-120"/>
              </a:rPr>
              <a:t>The valuation premium associated with ESG disclosure quality has increased significantly post-2018, following expanded mandatory disclosure debates.</a:t>
            </a:r>
            <a:endParaRPr lang="en-US" sz="1200" dirty="0"/>
          </a:p>
        </p:txBody>
      </p:sp>
      <p:sp>
        <p:nvSpPr>
          <p:cNvPr id="21" name="Shape 19"/>
          <p:cNvSpPr/>
          <p:nvPr/>
        </p:nvSpPr>
        <p:spPr>
          <a:xfrm>
            <a:off x="7360920" y="3209544"/>
            <a:ext cx="1234440" cy="475488"/>
          </a:xfrm>
          <a:prstGeom prst="roundRect">
            <a:avLst>
              <a:gd name="adj" fmla="val 11538"/>
            </a:avLst>
          </a:prstGeom>
          <a:solidFill>
            <a:srgbClr val="C8EAF0"/>
          </a:solidFill>
          <a:ln w="6350">
            <a:solidFill>
              <a:srgbClr val="A8D8E0"/>
            </a:solidFill>
            <a:prstDash val="solid"/>
          </a:ln>
        </p:spPr>
      </p:sp>
      <p:sp>
        <p:nvSpPr>
          <p:cNvPr id="22" name="Text 20"/>
          <p:cNvSpPr/>
          <p:nvPr/>
        </p:nvSpPr>
        <p:spPr>
          <a:xfrm>
            <a:off x="7360920" y="3209544"/>
            <a:ext cx="1234440" cy="475488"/>
          </a:xfrm>
          <a:prstGeom prst="rect">
            <a:avLst/>
          </a:prstGeom>
          <a:noFill/>
          <a:ln/>
        </p:spPr>
        <p:txBody>
          <a:bodyPr wrap="square" rtlCol="0" anchor="ctr"/>
          <a:lstStyle/>
          <a:p>
            <a:pPr marL="0" indent="0" algn="ctr">
              <a:buNone/>
            </a:pPr>
            <a:r>
              <a:rPr lang="en-US" sz="850" b="1" dirty="0">
                <a:solidFill>
                  <a:srgbClr val="028090"/>
                </a:solidFill>
                <a:latin typeface="Calibri" pitchFamily="34" charset="0"/>
                <a:ea typeface="Calibri" pitchFamily="34" charset="-122"/>
                <a:cs typeface="Calibri" pitchFamily="34" charset="-120"/>
              </a:rPr>
              <a:t>Moderating: temporal shift</a:t>
            </a:r>
            <a:endParaRPr lang="en-US" sz="850" dirty="0"/>
          </a:p>
        </p:txBody>
      </p:sp>
      <p:sp>
        <p:nvSpPr>
          <p:cNvPr id="23" name="Shape 21"/>
          <p:cNvSpPr/>
          <p:nvPr/>
        </p:nvSpPr>
        <p:spPr>
          <a:xfrm>
            <a:off x="457200" y="4005072"/>
            <a:ext cx="8229600" cy="896112"/>
          </a:xfrm>
          <a:prstGeom prst="roundRect">
            <a:avLst>
              <a:gd name="adj" fmla="val 8163"/>
            </a:avLst>
          </a:prstGeom>
          <a:solidFill>
            <a:srgbClr val="FFFFFF"/>
          </a:solidFill>
          <a:ln w="6350">
            <a:solidFill>
              <a:srgbClr val="C8D8E0"/>
            </a:solidFill>
            <a:prstDash val="solid"/>
          </a:ln>
          <a:effectLst>
            <a:outerShdw blurRad="76200" dist="25400" dir="2700000" algn="bl" rotWithShape="0">
              <a:srgbClr val="000000">
                <a:alpha val="9000"/>
              </a:srgbClr>
            </a:outerShdw>
          </a:effectLst>
        </p:spPr>
      </p:sp>
      <p:sp>
        <p:nvSpPr>
          <p:cNvPr id="24" name="Shape 22"/>
          <p:cNvSpPr/>
          <p:nvPr/>
        </p:nvSpPr>
        <p:spPr>
          <a:xfrm>
            <a:off x="457200" y="4005072"/>
            <a:ext cx="960120" cy="896112"/>
          </a:xfrm>
          <a:prstGeom prst="roundRect">
            <a:avLst>
              <a:gd name="adj" fmla="val 8163"/>
            </a:avLst>
          </a:prstGeom>
          <a:solidFill>
            <a:srgbClr val="0A1628"/>
          </a:solidFill>
          <a:ln w="12700">
            <a:solidFill>
              <a:srgbClr val="0A1628"/>
            </a:solidFill>
            <a:prstDash val="solid"/>
          </a:ln>
        </p:spPr>
      </p:sp>
      <p:sp>
        <p:nvSpPr>
          <p:cNvPr id="25" name="Text 23"/>
          <p:cNvSpPr/>
          <p:nvPr/>
        </p:nvSpPr>
        <p:spPr>
          <a:xfrm>
            <a:off x="457200" y="4261104"/>
            <a:ext cx="960120" cy="384048"/>
          </a:xfrm>
          <a:prstGeom prst="rect">
            <a:avLst/>
          </a:prstGeom>
          <a:noFill/>
          <a:ln/>
        </p:spPr>
        <p:txBody>
          <a:bodyPr wrap="square" rtlCol="0" anchor="ctr"/>
          <a:lstStyle/>
          <a:p>
            <a:pPr marL="0" indent="0" algn="ctr">
              <a:buNone/>
            </a:pPr>
            <a:r>
              <a:rPr lang="en-US" sz="1600" b="1" dirty="0">
                <a:solidFill>
                  <a:srgbClr val="02C39A"/>
                </a:solidFill>
                <a:latin typeface="Cambria" pitchFamily="34" charset="0"/>
                <a:ea typeface="Cambria" pitchFamily="34" charset="-122"/>
                <a:cs typeface="Cambria" pitchFamily="34" charset="-120"/>
              </a:rPr>
              <a:t>H4</a:t>
            </a:r>
            <a:endParaRPr lang="en-US" sz="1600" dirty="0"/>
          </a:p>
        </p:txBody>
      </p:sp>
      <p:sp>
        <p:nvSpPr>
          <p:cNvPr id="26" name="Text 24"/>
          <p:cNvSpPr/>
          <p:nvPr/>
        </p:nvSpPr>
        <p:spPr>
          <a:xfrm>
            <a:off x="1554480" y="4123944"/>
            <a:ext cx="5760720" cy="658368"/>
          </a:xfrm>
          <a:prstGeom prst="rect">
            <a:avLst/>
          </a:prstGeom>
          <a:noFill/>
          <a:ln/>
        </p:spPr>
        <p:txBody>
          <a:bodyPr wrap="square" rtlCol="0" anchor="ctr"/>
          <a:lstStyle/>
          <a:p>
            <a:pPr marL="0" indent="0">
              <a:buNone/>
            </a:pPr>
            <a:r>
              <a:rPr lang="en-US" sz="1200" dirty="0">
                <a:solidFill>
                  <a:srgbClr val="374151"/>
                </a:solidFill>
                <a:latin typeface="Calibri" pitchFamily="34" charset="0"/>
                <a:ea typeface="Calibri" pitchFamily="34" charset="-122"/>
                <a:cs typeface="Calibri" pitchFamily="34" charset="-120"/>
              </a:rPr>
              <a:t>The relationship is not symmetric: improvements in disclosure quality from low to moderate have a larger marginal effect than improvements from moderate to high.</a:t>
            </a:r>
            <a:endParaRPr lang="en-US" sz="1200" dirty="0"/>
          </a:p>
        </p:txBody>
      </p:sp>
      <p:sp>
        <p:nvSpPr>
          <p:cNvPr id="27" name="Shape 25"/>
          <p:cNvSpPr/>
          <p:nvPr/>
        </p:nvSpPr>
        <p:spPr>
          <a:xfrm>
            <a:off x="7360920" y="4215384"/>
            <a:ext cx="1234440" cy="475488"/>
          </a:xfrm>
          <a:prstGeom prst="roundRect">
            <a:avLst>
              <a:gd name="adj" fmla="val 11538"/>
            </a:avLst>
          </a:prstGeom>
          <a:solidFill>
            <a:srgbClr val="C8EAF0"/>
          </a:solidFill>
          <a:ln w="6350">
            <a:solidFill>
              <a:srgbClr val="A8D8E0"/>
            </a:solidFill>
            <a:prstDash val="solid"/>
          </a:ln>
        </p:spPr>
      </p:sp>
      <p:sp>
        <p:nvSpPr>
          <p:cNvPr id="28" name="Text 26"/>
          <p:cNvSpPr/>
          <p:nvPr/>
        </p:nvSpPr>
        <p:spPr>
          <a:xfrm>
            <a:off x="7360920" y="4215384"/>
            <a:ext cx="1234440" cy="475488"/>
          </a:xfrm>
          <a:prstGeom prst="rect">
            <a:avLst/>
          </a:prstGeom>
          <a:noFill/>
          <a:ln/>
        </p:spPr>
        <p:txBody>
          <a:bodyPr wrap="square" rtlCol="0" anchor="ctr"/>
          <a:lstStyle/>
          <a:p>
            <a:pPr marL="0" indent="0" algn="ctr">
              <a:buNone/>
            </a:pPr>
            <a:r>
              <a:rPr lang="en-US" sz="850" b="1" dirty="0">
                <a:solidFill>
                  <a:srgbClr val="028090"/>
                </a:solidFill>
                <a:latin typeface="Calibri" pitchFamily="34" charset="0"/>
                <a:ea typeface="Calibri" pitchFamily="34" charset="-122"/>
                <a:cs typeface="Calibri" pitchFamily="34" charset="-120"/>
              </a:rPr>
              <a:t>Non-linearity</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A1628"/>
          </a:solidFill>
          <a:ln w="12700">
            <a:solidFill>
              <a:srgbClr val="0A1628"/>
            </a:solidFill>
            <a:prstDash val="solid"/>
          </a:ln>
        </p:spPr>
      </p:sp>
      <p:sp>
        <p:nvSpPr>
          <p:cNvPr id="3" name="Text 1"/>
          <p:cNvSpPr/>
          <p:nvPr/>
        </p:nvSpPr>
        <p:spPr>
          <a:xfrm>
            <a:off x="502920" y="137160"/>
            <a:ext cx="8229600" cy="54864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Data &amp; Sample Construction</a:t>
            </a:r>
            <a:endParaRPr lang="en-US" sz="2200" dirty="0"/>
          </a:p>
        </p:txBody>
      </p:sp>
      <p:sp>
        <p:nvSpPr>
          <p:cNvPr id="4" name="Text 2"/>
          <p:cNvSpPr/>
          <p:nvPr/>
        </p:nvSpPr>
        <p:spPr>
          <a:xfrm>
            <a:off x="8503920" y="4754880"/>
            <a:ext cx="457200" cy="274320"/>
          </a:xfrm>
          <a:prstGeom prst="rect">
            <a:avLst/>
          </a:prstGeom>
          <a:noFill/>
          <a:ln/>
        </p:spPr>
        <p:txBody>
          <a:bodyPr wrap="square" rtlCol="0" anchor="ctr"/>
          <a:lstStyle/>
          <a:p>
            <a:pPr marL="0" indent="0" algn="r">
              <a:buNone/>
            </a:pPr>
            <a:r>
              <a:rPr lang="en-US" sz="1000" dirty="0">
                <a:solidFill>
                  <a:srgbClr val="6B7280"/>
                </a:solidFill>
                <a:latin typeface="Calibri" pitchFamily="34" charset="0"/>
                <a:ea typeface="Calibri" pitchFamily="34" charset="-122"/>
                <a:cs typeface="Calibri" pitchFamily="34" charset="-120"/>
              </a:rPr>
              <a:t>5</a:t>
            </a:r>
            <a:endParaRPr lang="en-US" sz="1000" dirty="0"/>
          </a:p>
        </p:txBody>
      </p:sp>
      <p:sp>
        <p:nvSpPr>
          <p:cNvPr id="5" name="Shape 3"/>
          <p:cNvSpPr/>
          <p:nvPr/>
        </p:nvSpPr>
        <p:spPr>
          <a:xfrm>
            <a:off x="457200" y="987552"/>
            <a:ext cx="1965960" cy="1828800"/>
          </a:xfrm>
          <a:prstGeom prst="roundRect">
            <a:avLst>
              <a:gd name="adj" fmla="val 4000"/>
            </a:avLst>
          </a:prstGeom>
          <a:solidFill>
            <a:srgbClr val="FFFFFF"/>
          </a:solidFill>
          <a:ln w="6350">
            <a:solidFill>
              <a:srgbClr val="C8D8E0"/>
            </a:solidFill>
            <a:prstDash val="solid"/>
          </a:ln>
          <a:effectLst>
            <a:outerShdw blurRad="88900" dist="25400" dir="2700000" algn="bl" rotWithShape="0">
              <a:srgbClr val="000000">
                <a:alpha val="10000"/>
              </a:srgbClr>
            </a:outerShdw>
          </a:effectLst>
        </p:spPr>
      </p:sp>
      <p:pic>
        <p:nvPicPr>
          <p:cNvPr id="6" name="Image 0" descr="preencoded.png"/>
          <p:cNvPicPr>
            <a:picLocks noChangeAspect="1"/>
          </p:cNvPicPr>
          <p:nvPr/>
        </p:nvPicPr>
        <p:blipFill>
          <a:blip r:embed="rId3"/>
          <a:stretch>
            <a:fillRect/>
          </a:stretch>
        </p:blipFill>
        <p:spPr>
          <a:xfrm>
            <a:off x="1225296" y="1097280"/>
            <a:ext cx="402336" cy="402336"/>
          </a:xfrm>
          <a:prstGeom prst="rect">
            <a:avLst/>
          </a:prstGeom>
        </p:spPr>
      </p:pic>
      <p:sp>
        <p:nvSpPr>
          <p:cNvPr id="7" name="Text 4"/>
          <p:cNvSpPr/>
          <p:nvPr/>
        </p:nvSpPr>
        <p:spPr>
          <a:xfrm>
            <a:off x="457200" y="1581912"/>
            <a:ext cx="1965960" cy="347472"/>
          </a:xfrm>
          <a:prstGeom prst="rect">
            <a:avLst/>
          </a:prstGeom>
          <a:noFill/>
          <a:ln/>
        </p:spPr>
        <p:txBody>
          <a:bodyPr wrap="square" rtlCol="0" anchor="ctr"/>
          <a:lstStyle/>
          <a:p>
            <a:pPr marL="0" indent="0" algn="ctr">
              <a:buNone/>
            </a:pPr>
            <a:r>
              <a:rPr lang="en-US" sz="1300" b="1" dirty="0">
                <a:solidFill>
                  <a:srgbClr val="0A1628"/>
                </a:solidFill>
                <a:latin typeface="Cambria" pitchFamily="34" charset="0"/>
                <a:ea typeface="Cambria" pitchFamily="34" charset="-122"/>
                <a:cs typeface="Cambria" pitchFamily="34" charset="-120"/>
              </a:rPr>
              <a:t>Refinitiv ESG</a:t>
            </a:r>
            <a:endParaRPr lang="en-US" sz="1300" dirty="0"/>
          </a:p>
        </p:txBody>
      </p:sp>
      <p:sp>
        <p:nvSpPr>
          <p:cNvPr id="8" name="Text 5"/>
          <p:cNvSpPr/>
          <p:nvPr/>
        </p:nvSpPr>
        <p:spPr>
          <a:xfrm>
            <a:off x="548640" y="1965960"/>
            <a:ext cx="1783080" cy="749808"/>
          </a:xfrm>
          <a:prstGeom prst="rect">
            <a:avLst/>
          </a:prstGeom>
          <a:noFill/>
          <a:ln/>
        </p:spPr>
        <p:txBody>
          <a:bodyPr wrap="square" rtlCol="0" anchor="ctr"/>
          <a:lstStyle/>
          <a:p>
            <a:pPr marL="0" indent="0" algn="ctr">
              <a:buNone/>
            </a:pPr>
            <a:r>
              <a:rPr lang="en-US" sz="1050" dirty="0">
                <a:solidFill>
                  <a:srgbClr val="374151"/>
                </a:solidFill>
                <a:latin typeface="Calibri" pitchFamily="34" charset="0"/>
                <a:ea typeface="Calibri" pitchFamily="34" charset="-122"/>
                <a:cs typeface="Calibri" pitchFamily="34" charset="-120"/>
              </a:rPr>
              <a:t>ESG disclosure scores</a:t>
            </a:r>
            <a:endParaRPr lang="en-US" sz="1050" dirty="0"/>
          </a:p>
          <a:p>
            <a:pPr marL="0" indent="0" algn="ctr">
              <a:buNone/>
            </a:pPr>
            <a:r>
              <a:rPr lang="en-US" sz="1050" dirty="0">
                <a:solidFill>
                  <a:srgbClr val="374151"/>
                </a:solidFill>
                <a:latin typeface="Calibri" pitchFamily="34" charset="0"/>
                <a:ea typeface="Calibri" pitchFamily="34" charset="-122"/>
                <a:cs typeface="Calibri" pitchFamily="34" charset="-120"/>
              </a:rPr>
              <a:t>(granular sub-score level)</a:t>
            </a:r>
            <a:endParaRPr lang="en-US" sz="1050" dirty="0"/>
          </a:p>
        </p:txBody>
      </p:sp>
      <p:sp>
        <p:nvSpPr>
          <p:cNvPr id="9" name="Shape 6"/>
          <p:cNvSpPr/>
          <p:nvPr/>
        </p:nvSpPr>
        <p:spPr>
          <a:xfrm>
            <a:off x="2633472" y="987552"/>
            <a:ext cx="1965960" cy="1828800"/>
          </a:xfrm>
          <a:prstGeom prst="roundRect">
            <a:avLst>
              <a:gd name="adj" fmla="val 4000"/>
            </a:avLst>
          </a:prstGeom>
          <a:solidFill>
            <a:srgbClr val="FFFFFF"/>
          </a:solidFill>
          <a:ln w="6350">
            <a:solidFill>
              <a:srgbClr val="C8D8E0"/>
            </a:solidFill>
            <a:prstDash val="solid"/>
          </a:ln>
          <a:effectLst>
            <a:outerShdw blurRad="88900" dist="25400" dir="2700000" algn="bl" rotWithShape="0">
              <a:srgbClr val="000000">
                <a:alpha val="10000"/>
              </a:srgbClr>
            </a:outerShdw>
          </a:effectLst>
        </p:spPr>
      </p:sp>
      <p:pic>
        <p:nvPicPr>
          <p:cNvPr id="10" name="Image 1" descr="preencoded.png"/>
          <p:cNvPicPr>
            <a:picLocks noChangeAspect="1"/>
          </p:cNvPicPr>
          <p:nvPr/>
        </p:nvPicPr>
        <p:blipFill>
          <a:blip r:embed="rId4"/>
          <a:stretch>
            <a:fillRect/>
          </a:stretch>
        </p:blipFill>
        <p:spPr>
          <a:xfrm>
            <a:off x="3401568" y="1097280"/>
            <a:ext cx="402336" cy="402336"/>
          </a:xfrm>
          <a:prstGeom prst="rect">
            <a:avLst/>
          </a:prstGeom>
        </p:spPr>
      </p:pic>
      <p:sp>
        <p:nvSpPr>
          <p:cNvPr id="11" name="Text 7"/>
          <p:cNvSpPr/>
          <p:nvPr/>
        </p:nvSpPr>
        <p:spPr>
          <a:xfrm>
            <a:off x="2633472" y="1581912"/>
            <a:ext cx="1965960" cy="347472"/>
          </a:xfrm>
          <a:prstGeom prst="rect">
            <a:avLst/>
          </a:prstGeom>
          <a:noFill/>
          <a:ln/>
        </p:spPr>
        <p:txBody>
          <a:bodyPr wrap="square" rtlCol="0" anchor="ctr"/>
          <a:lstStyle/>
          <a:p>
            <a:pPr marL="0" indent="0" algn="ctr">
              <a:buNone/>
            </a:pPr>
            <a:r>
              <a:rPr lang="en-US" sz="1300" b="1" dirty="0">
                <a:solidFill>
                  <a:srgbClr val="0A1628"/>
                </a:solidFill>
                <a:latin typeface="Cambria" pitchFamily="34" charset="0"/>
                <a:ea typeface="Cambria" pitchFamily="34" charset="-122"/>
                <a:cs typeface="Cambria" pitchFamily="34" charset="-120"/>
              </a:rPr>
              <a:t>Compustat</a:t>
            </a:r>
            <a:endParaRPr lang="en-US" sz="1300" dirty="0"/>
          </a:p>
        </p:txBody>
      </p:sp>
      <p:sp>
        <p:nvSpPr>
          <p:cNvPr id="12" name="Text 8"/>
          <p:cNvSpPr/>
          <p:nvPr/>
        </p:nvSpPr>
        <p:spPr>
          <a:xfrm>
            <a:off x="2724912" y="1965960"/>
            <a:ext cx="1783080" cy="749808"/>
          </a:xfrm>
          <a:prstGeom prst="rect">
            <a:avLst/>
          </a:prstGeom>
          <a:noFill/>
          <a:ln/>
        </p:spPr>
        <p:txBody>
          <a:bodyPr wrap="square" rtlCol="0" anchor="ctr"/>
          <a:lstStyle/>
          <a:p>
            <a:pPr marL="0" indent="0" algn="ctr">
              <a:buNone/>
            </a:pPr>
            <a:r>
              <a:rPr lang="en-US" sz="1050" dirty="0">
                <a:solidFill>
                  <a:srgbClr val="374151"/>
                </a:solidFill>
                <a:latin typeface="Calibri" pitchFamily="34" charset="0"/>
                <a:ea typeface="Calibri" pitchFamily="34" charset="-122"/>
                <a:cs typeface="Calibri" pitchFamily="34" charset="-120"/>
              </a:rPr>
              <a:t>Financial fundamentals:</a:t>
            </a:r>
            <a:endParaRPr lang="en-US" sz="1050" dirty="0"/>
          </a:p>
          <a:p>
            <a:pPr marL="0" indent="0" algn="ctr">
              <a:buNone/>
            </a:pPr>
            <a:r>
              <a:rPr lang="en-US" sz="1050" dirty="0">
                <a:solidFill>
                  <a:srgbClr val="374151"/>
                </a:solidFill>
                <a:latin typeface="Calibri" pitchFamily="34" charset="0"/>
                <a:ea typeface="Calibri" pitchFamily="34" charset="-122"/>
                <a:cs typeface="Calibri" pitchFamily="34" charset="-120"/>
              </a:rPr>
              <a:t>Tobin's Q, leverage, ROA, size</a:t>
            </a:r>
            <a:endParaRPr lang="en-US" sz="1050" dirty="0"/>
          </a:p>
        </p:txBody>
      </p:sp>
      <p:sp>
        <p:nvSpPr>
          <p:cNvPr id="13" name="Shape 9"/>
          <p:cNvSpPr/>
          <p:nvPr/>
        </p:nvSpPr>
        <p:spPr>
          <a:xfrm>
            <a:off x="4809744" y="987552"/>
            <a:ext cx="1965960" cy="1828800"/>
          </a:xfrm>
          <a:prstGeom prst="roundRect">
            <a:avLst>
              <a:gd name="adj" fmla="val 4000"/>
            </a:avLst>
          </a:prstGeom>
          <a:solidFill>
            <a:srgbClr val="FFFFFF"/>
          </a:solidFill>
          <a:ln w="6350">
            <a:solidFill>
              <a:srgbClr val="C8D8E0"/>
            </a:solidFill>
            <a:prstDash val="solid"/>
          </a:ln>
          <a:effectLst>
            <a:outerShdw blurRad="88900" dist="25400" dir="2700000" algn="bl" rotWithShape="0">
              <a:srgbClr val="000000">
                <a:alpha val="10000"/>
              </a:srgbClr>
            </a:outerShdw>
          </a:effectLst>
        </p:spPr>
      </p:sp>
      <p:pic>
        <p:nvPicPr>
          <p:cNvPr id="14" name="Image 2" descr="preencoded.png"/>
          <p:cNvPicPr>
            <a:picLocks noChangeAspect="1"/>
          </p:cNvPicPr>
          <p:nvPr/>
        </p:nvPicPr>
        <p:blipFill>
          <a:blip r:embed="rId5"/>
          <a:stretch>
            <a:fillRect/>
          </a:stretch>
        </p:blipFill>
        <p:spPr>
          <a:xfrm>
            <a:off x="5577840" y="1097280"/>
            <a:ext cx="402336" cy="402336"/>
          </a:xfrm>
          <a:prstGeom prst="rect">
            <a:avLst/>
          </a:prstGeom>
        </p:spPr>
      </p:pic>
      <p:sp>
        <p:nvSpPr>
          <p:cNvPr id="15" name="Text 10"/>
          <p:cNvSpPr/>
          <p:nvPr/>
        </p:nvSpPr>
        <p:spPr>
          <a:xfrm>
            <a:off x="4809744" y="1581912"/>
            <a:ext cx="1965960" cy="347472"/>
          </a:xfrm>
          <a:prstGeom prst="rect">
            <a:avLst/>
          </a:prstGeom>
          <a:noFill/>
          <a:ln/>
        </p:spPr>
        <p:txBody>
          <a:bodyPr wrap="square" rtlCol="0" anchor="ctr"/>
          <a:lstStyle/>
          <a:p>
            <a:pPr marL="0" indent="0" algn="ctr">
              <a:buNone/>
            </a:pPr>
            <a:r>
              <a:rPr lang="en-US" sz="1300" b="1" dirty="0">
                <a:solidFill>
                  <a:srgbClr val="0A1628"/>
                </a:solidFill>
                <a:latin typeface="Cambria" pitchFamily="34" charset="0"/>
                <a:ea typeface="Cambria" pitchFamily="34" charset="-122"/>
                <a:cs typeface="Cambria" pitchFamily="34" charset="-120"/>
              </a:rPr>
              <a:t>Thomson Reuters</a:t>
            </a:r>
            <a:endParaRPr lang="en-US" sz="1300" dirty="0"/>
          </a:p>
        </p:txBody>
      </p:sp>
      <p:sp>
        <p:nvSpPr>
          <p:cNvPr id="16" name="Text 11"/>
          <p:cNvSpPr/>
          <p:nvPr/>
        </p:nvSpPr>
        <p:spPr>
          <a:xfrm>
            <a:off x="4901184" y="1965960"/>
            <a:ext cx="1783080" cy="749808"/>
          </a:xfrm>
          <a:prstGeom prst="rect">
            <a:avLst/>
          </a:prstGeom>
          <a:noFill/>
          <a:ln/>
        </p:spPr>
        <p:txBody>
          <a:bodyPr wrap="square" rtlCol="0" anchor="ctr"/>
          <a:lstStyle/>
          <a:p>
            <a:pPr marL="0" indent="0" algn="ctr">
              <a:buNone/>
            </a:pPr>
            <a:r>
              <a:rPr lang="en-US" sz="1050" dirty="0">
                <a:solidFill>
                  <a:srgbClr val="374151"/>
                </a:solidFill>
                <a:latin typeface="Calibri" pitchFamily="34" charset="0"/>
                <a:ea typeface="Calibri" pitchFamily="34" charset="-122"/>
                <a:cs typeface="Calibri" pitchFamily="34" charset="-120"/>
              </a:rPr>
              <a:t>Institutional ownership</a:t>
            </a:r>
            <a:endParaRPr lang="en-US" sz="1050" dirty="0"/>
          </a:p>
          <a:p>
            <a:pPr marL="0" indent="0" algn="ctr">
              <a:buNone/>
            </a:pPr>
            <a:r>
              <a:rPr lang="en-US" sz="1050" dirty="0">
                <a:solidFill>
                  <a:srgbClr val="374151"/>
                </a:solidFill>
                <a:latin typeface="Calibri" pitchFamily="34" charset="0"/>
                <a:ea typeface="Calibri" pitchFamily="34" charset="-122"/>
                <a:cs typeface="Calibri" pitchFamily="34" charset="-120"/>
              </a:rPr>
              <a:t>and analyst coverage</a:t>
            </a:r>
            <a:endParaRPr lang="en-US" sz="1050" dirty="0"/>
          </a:p>
        </p:txBody>
      </p:sp>
      <p:sp>
        <p:nvSpPr>
          <p:cNvPr id="17" name="Shape 12"/>
          <p:cNvSpPr/>
          <p:nvPr/>
        </p:nvSpPr>
        <p:spPr>
          <a:xfrm>
            <a:off x="6986016" y="987552"/>
            <a:ext cx="1965960" cy="1828800"/>
          </a:xfrm>
          <a:prstGeom prst="roundRect">
            <a:avLst>
              <a:gd name="adj" fmla="val 4000"/>
            </a:avLst>
          </a:prstGeom>
          <a:solidFill>
            <a:srgbClr val="FFFFFF"/>
          </a:solidFill>
          <a:ln w="6350">
            <a:solidFill>
              <a:srgbClr val="C8D8E0"/>
            </a:solidFill>
            <a:prstDash val="solid"/>
          </a:ln>
          <a:effectLst>
            <a:outerShdw blurRad="88900" dist="25400" dir="2700000" algn="bl" rotWithShape="0">
              <a:srgbClr val="000000">
                <a:alpha val="10000"/>
              </a:srgbClr>
            </a:outerShdw>
          </a:effectLst>
        </p:spPr>
      </p:sp>
      <p:pic>
        <p:nvPicPr>
          <p:cNvPr id="18" name="Image 3" descr="preencoded.png"/>
          <p:cNvPicPr>
            <a:picLocks noChangeAspect="1"/>
          </p:cNvPicPr>
          <p:nvPr/>
        </p:nvPicPr>
        <p:blipFill>
          <a:blip r:embed="rId6"/>
          <a:stretch>
            <a:fillRect/>
          </a:stretch>
        </p:blipFill>
        <p:spPr>
          <a:xfrm>
            <a:off x="7754112" y="1097280"/>
            <a:ext cx="402336" cy="402336"/>
          </a:xfrm>
          <a:prstGeom prst="rect">
            <a:avLst/>
          </a:prstGeom>
        </p:spPr>
      </p:pic>
      <p:sp>
        <p:nvSpPr>
          <p:cNvPr id="19" name="Text 13"/>
          <p:cNvSpPr/>
          <p:nvPr/>
        </p:nvSpPr>
        <p:spPr>
          <a:xfrm>
            <a:off x="6986016" y="1581912"/>
            <a:ext cx="1965960" cy="347472"/>
          </a:xfrm>
          <a:prstGeom prst="rect">
            <a:avLst/>
          </a:prstGeom>
          <a:noFill/>
          <a:ln/>
        </p:spPr>
        <p:txBody>
          <a:bodyPr wrap="square" rtlCol="0" anchor="ctr"/>
          <a:lstStyle/>
          <a:p>
            <a:pPr marL="0" indent="0" algn="ctr">
              <a:buNone/>
            </a:pPr>
            <a:r>
              <a:rPr lang="en-US" sz="1300" b="1" dirty="0">
                <a:solidFill>
                  <a:srgbClr val="0A1628"/>
                </a:solidFill>
                <a:latin typeface="Cambria" pitchFamily="34" charset="0"/>
                <a:ea typeface="Cambria" pitchFamily="34" charset="-122"/>
                <a:cs typeface="Cambria" pitchFamily="34" charset="-120"/>
              </a:rPr>
              <a:t>Bloomberg</a:t>
            </a:r>
            <a:endParaRPr lang="en-US" sz="1300" dirty="0"/>
          </a:p>
        </p:txBody>
      </p:sp>
      <p:sp>
        <p:nvSpPr>
          <p:cNvPr id="20" name="Text 14"/>
          <p:cNvSpPr/>
          <p:nvPr/>
        </p:nvSpPr>
        <p:spPr>
          <a:xfrm>
            <a:off x="7077456" y="1965960"/>
            <a:ext cx="1783080" cy="749808"/>
          </a:xfrm>
          <a:prstGeom prst="rect">
            <a:avLst/>
          </a:prstGeom>
          <a:noFill/>
          <a:ln/>
        </p:spPr>
        <p:txBody>
          <a:bodyPr wrap="square" rtlCol="0" anchor="ctr"/>
          <a:lstStyle/>
          <a:p>
            <a:pPr marL="0" indent="0" algn="ctr">
              <a:buNone/>
            </a:pPr>
            <a:r>
              <a:rPr lang="en-US" sz="1050" dirty="0">
                <a:solidFill>
                  <a:srgbClr val="374151"/>
                </a:solidFill>
                <a:latin typeface="Calibri" pitchFamily="34" charset="0"/>
                <a:ea typeface="Calibri" pitchFamily="34" charset="-122"/>
                <a:cs typeface="Calibri" pitchFamily="34" charset="-120"/>
              </a:rPr>
              <a:t>Macro controls: GDP,</a:t>
            </a:r>
            <a:endParaRPr lang="en-US" sz="1050" dirty="0"/>
          </a:p>
          <a:p>
            <a:pPr marL="0" indent="0" algn="ctr">
              <a:buNone/>
            </a:pPr>
            <a:r>
              <a:rPr lang="en-US" sz="1050" dirty="0">
                <a:solidFill>
                  <a:srgbClr val="374151"/>
                </a:solidFill>
                <a:latin typeface="Calibri" pitchFamily="34" charset="0"/>
                <a:ea typeface="Calibri" pitchFamily="34" charset="-122"/>
                <a:cs typeface="Calibri" pitchFamily="34" charset="-120"/>
              </a:rPr>
              <a:t>interest rates, sector indices</a:t>
            </a:r>
            <a:endParaRPr lang="en-US" sz="1050" dirty="0"/>
          </a:p>
        </p:txBody>
      </p:sp>
      <p:sp>
        <p:nvSpPr>
          <p:cNvPr id="21" name="Text 15"/>
          <p:cNvSpPr/>
          <p:nvPr/>
        </p:nvSpPr>
        <p:spPr>
          <a:xfrm>
            <a:off x="457200" y="2971800"/>
            <a:ext cx="8229600" cy="347472"/>
          </a:xfrm>
          <a:prstGeom prst="rect">
            <a:avLst/>
          </a:prstGeom>
          <a:noFill/>
          <a:ln/>
        </p:spPr>
        <p:txBody>
          <a:bodyPr wrap="square" rtlCol="0" anchor="ctr"/>
          <a:lstStyle/>
          <a:p>
            <a:pPr marL="0" indent="0">
              <a:buNone/>
            </a:pPr>
            <a:r>
              <a:rPr lang="en-US" sz="1400" b="1" dirty="0">
                <a:solidFill>
                  <a:srgbClr val="0A1628"/>
                </a:solidFill>
                <a:latin typeface="Cambria" pitchFamily="34" charset="0"/>
                <a:ea typeface="Cambria" pitchFamily="34" charset="-122"/>
                <a:cs typeface="Cambria" pitchFamily="34" charset="-120"/>
              </a:rPr>
              <a:t>Sample Summary Statistics</a:t>
            </a:r>
            <a:endParaRPr lang="en-US" sz="1400" dirty="0"/>
          </a:p>
        </p:txBody>
      </p:sp>
      <p:sp>
        <p:nvSpPr>
          <p:cNvPr id="22" name="Text 16"/>
          <p:cNvSpPr/>
          <p:nvPr/>
        </p:nvSpPr>
        <p:spPr>
          <a:xfrm>
            <a:off x="502920" y="3410712"/>
            <a:ext cx="1371600" cy="365760"/>
          </a:xfrm>
          <a:prstGeom prst="rect">
            <a:avLst/>
          </a:prstGeom>
          <a:noFill/>
          <a:ln/>
        </p:spPr>
        <p:txBody>
          <a:bodyPr wrap="square" lIns="0" tIns="0" rIns="0" bIns="0" rtlCol="0" anchor="ctr"/>
          <a:lstStyle/>
          <a:p>
            <a:pPr marL="0" indent="0">
              <a:buNone/>
            </a:pPr>
            <a:r>
              <a:rPr lang="en-US" sz="1200" b="1" dirty="0">
                <a:solidFill>
                  <a:srgbClr val="028090"/>
                </a:solidFill>
                <a:latin typeface="Calibri" pitchFamily="34" charset="0"/>
                <a:ea typeface="Calibri" pitchFamily="34" charset="-122"/>
                <a:cs typeface="Calibri" pitchFamily="34" charset="-120"/>
              </a:rPr>
              <a:t>Firms:</a:t>
            </a:r>
            <a:endParaRPr lang="en-US" sz="1200" dirty="0"/>
          </a:p>
        </p:txBody>
      </p:sp>
      <p:sp>
        <p:nvSpPr>
          <p:cNvPr id="23" name="Text 17"/>
          <p:cNvSpPr/>
          <p:nvPr/>
        </p:nvSpPr>
        <p:spPr>
          <a:xfrm>
            <a:off x="1920240" y="3410712"/>
            <a:ext cx="1371600" cy="365760"/>
          </a:xfrm>
          <a:prstGeom prst="rect">
            <a:avLst/>
          </a:prstGeom>
          <a:noFill/>
          <a:ln/>
        </p:spPr>
        <p:txBody>
          <a:bodyPr wrap="square" lIns="0" tIns="0" rIns="0" bIns="0" rtlCol="0" anchor="ctr"/>
          <a:lstStyle/>
          <a:p>
            <a:pPr marL="0" indent="0">
              <a:buNone/>
            </a:pPr>
            <a:r>
              <a:rPr lang="en-US" sz="1200" b="1" dirty="0">
                <a:solidFill>
                  <a:srgbClr val="0A1628"/>
                </a:solidFill>
                <a:latin typeface="Calibri" pitchFamily="34" charset="0"/>
                <a:ea typeface="Calibri" pitchFamily="34" charset="-122"/>
                <a:cs typeface="Calibri" pitchFamily="34" charset="-120"/>
              </a:rPr>
              <a:t>487</a:t>
            </a:r>
            <a:endParaRPr lang="en-US" sz="1200" dirty="0"/>
          </a:p>
        </p:txBody>
      </p:sp>
      <p:sp>
        <p:nvSpPr>
          <p:cNvPr id="24" name="Text 18"/>
          <p:cNvSpPr/>
          <p:nvPr/>
        </p:nvSpPr>
        <p:spPr>
          <a:xfrm>
            <a:off x="3337560" y="3410712"/>
            <a:ext cx="5303520" cy="365760"/>
          </a:xfrm>
          <a:prstGeom prst="rect">
            <a:avLst/>
          </a:prstGeom>
          <a:noFill/>
          <a:ln/>
        </p:spPr>
        <p:txBody>
          <a:bodyPr wrap="square" rtlCol="0" anchor="ctr"/>
          <a:lstStyle/>
          <a:p>
            <a:pPr marL="0" indent="0">
              <a:buNone/>
            </a:pPr>
            <a:r>
              <a:rPr lang="en-US" sz="1150" dirty="0">
                <a:solidFill>
                  <a:srgbClr val="6B7280"/>
                </a:solidFill>
                <a:latin typeface="Calibri" pitchFamily="34" charset="0"/>
                <a:ea typeface="Calibri" pitchFamily="34" charset="-122"/>
                <a:cs typeface="Calibri" pitchFamily="34" charset="-120"/>
              </a:rPr>
              <a:t>S&amp;P 500 constituents with ≥5 consecutive years of ESG data</a:t>
            </a:r>
            <a:endParaRPr lang="en-US" sz="1150" dirty="0"/>
          </a:p>
        </p:txBody>
      </p:sp>
      <p:sp>
        <p:nvSpPr>
          <p:cNvPr id="25" name="Text 19"/>
          <p:cNvSpPr/>
          <p:nvPr/>
        </p:nvSpPr>
        <p:spPr>
          <a:xfrm>
            <a:off x="502920" y="3822192"/>
            <a:ext cx="1371600" cy="365760"/>
          </a:xfrm>
          <a:prstGeom prst="rect">
            <a:avLst/>
          </a:prstGeom>
          <a:noFill/>
          <a:ln/>
        </p:spPr>
        <p:txBody>
          <a:bodyPr wrap="square" lIns="0" tIns="0" rIns="0" bIns="0" rtlCol="0" anchor="ctr"/>
          <a:lstStyle/>
          <a:p>
            <a:pPr marL="0" indent="0">
              <a:buNone/>
            </a:pPr>
            <a:r>
              <a:rPr lang="en-US" sz="1200" b="1" dirty="0">
                <a:solidFill>
                  <a:srgbClr val="028090"/>
                </a:solidFill>
                <a:latin typeface="Calibri" pitchFamily="34" charset="0"/>
                <a:ea typeface="Calibri" pitchFamily="34" charset="-122"/>
                <a:cs typeface="Calibri" pitchFamily="34" charset="-120"/>
              </a:rPr>
              <a:t>Years:</a:t>
            </a:r>
            <a:endParaRPr lang="en-US" sz="1200" dirty="0"/>
          </a:p>
        </p:txBody>
      </p:sp>
      <p:sp>
        <p:nvSpPr>
          <p:cNvPr id="26" name="Text 20"/>
          <p:cNvSpPr/>
          <p:nvPr/>
        </p:nvSpPr>
        <p:spPr>
          <a:xfrm>
            <a:off x="1920240" y="3822192"/>
            <a:ext cx="1371600" cy="365760"/>
          </a:xfrm>
          <a:prstGeom prst="rect">
            <a:avLst/>
          </a:prstGeom>
          <a:noFill/>
          <a:ln/>
        </p:spPr>
        <p:txBody>
          <a:bodyPr wrap="square" lIns="0" tIns="0" rIns="0" bIns="0" rtlCol="0" anchor="ctr"/>
          <a:lstStyle/>
          <a:p>
            <a:pPr marL="0" indent="0">
              <a:buNone/>
            </a:pPr>
            <a:r>
              <a:rPr lang="en-US" sz="1200" b="1" dirty="0">
                <a:solidFill>
                  <a:srgbClr val="0A1628"/>
                </a:solidFill>
                <a:latin typeface="Calibri" pitchFamily="34" charset="0"/>
                <a:ea typeface="Calibri" pitchFamily="34" charset="-122"/>
                <a:cs typeface="Calibri" pitchFamily="34" charset="-120"/>
              </a:rPr>
              <a:t>2015–2023</a:t>
            </a:r>
            <a:endParaRPr lang="en-US" sz="1200" dirty="0"/>
          </a:p>
        </p:txBody>
      </p:sp>
      <p:sp>
        <p:nvSpPr>
          <p:cNvPr id="27" name="Text 21"/>
          <p:cNvSpPr/>
          <p:nvPr/>
        </p:nvSpPr>
        <p:spPr>
          <a:xfrm>
            <a:off x="3337560" y="3822192"/>
            <a:ext cx="5303520" cy="365760"/>
          </a:xfrm>
          <a:prstGeom prst="rect">
            <a:avLst/>
          </a:prstGeom>
          <a:noFill/>
          <a:ln/>
        </p:spPr>
        <p:txBody>
          <a:bodyPr wrap="square" rtlCol="0" anchor="ctr"/>
          <a:lstStyle/>
          <a:p>
            <a:pPr marL="0" indent="0">
              <a:buNone/>
            </a:pPr>
            <a:r>
              <a:rPr lang="en-US" sz="1150" dirty="0">
                <a:solidFill>
                  <a:srgbClr val="6B7280"/>
                </a:solidFill>
                <a:latin typeface="Calibri" pitchFamily="34" charset="0"/>
                <a:ea typeface="Calibri" pitchFamily="34" charset="-122"/>
                <a:cs typeface="Calibri" pitchFamily="34" charset="-120"/>
              </a:rPr>
              <a:t>Pre- and post- major ESG disclosure expansion</a:t>
            </a:r>
            <a:endParaRPr lang="en-US" sz="1150" dirty="0"/>
          </a:p>
        </p:txBody>
      </p:sp>
      <p:sp>
        <p:nvSpPr>
          <p:cNvPr id="28" name="Text 22"/>
          <p:cNvSpPr/>
          <p:nvPr/>
        </p:nvSpPr>
        <p:spPr>
          <a:xfrm>
            <a:off x="502920" y="4233672"/>
            <a:ext cx="1371600" cy="365760"/>
          </a:xfrm>
          <a:prstGeom prst="rect">
            <a:avLst/>
          </a:prstGeom>
          <a:noFill/>
          <a:ln/>
        </p:spPr>
        <p:txBody>
          <a:bodyPr wrap="square" lIns="0" tIns="0" rIns="0" bIns="0" rtlCol="0" anchor="ctr"/>
          <a:lstStyle/>
          <a:p>
            <a:pPr marL="0" indent="0">
              <a:buNone/>
            </a:pPr>
            <a:r>
              <a:rPr lang="en-US" sz="1200" b="1" dirty="0">
                <a:solidFill>
                  <a:srgbClr val="028090"/>
                </a:solidFill>
                <a:latin typeface="Calibri" pitchFamily="34" charset="0"/>
                <a:ea typeface="Calibri" pitchFamily="34" charset="-122"/>
                <a:cs typeface="Calibri" pitchFamily="34" charset="-120"/>
              </a:rPr>
              <a:t>Firm-years:</a:t>
            </a:r>
            <a:endParaRPr lang="en-US" sz="1200" dirty="0"/>
          </a:p>
        </p:txBody>
      </p:sp>
      <p:sp>
        <p:nvSpPr>
          <p:cNvPr id="29" name="Text 23"/>
          <p:cNvSpPr/>
          <p:nvPr/>
        </p:nvSpPr>
        <p:spPr>
          <a:xfrm>
            <a:off x="1920240" y="4233672"/>
            <a:ext cx="1371600" cy="365760"/>
          </a:xfrm>
          <a:prstGeom prst="rect">
            <a:avLst/>
          </a:prstGeom>
          <a:noFill/>
          <a:ln/>
        </p:spPr>
        <p:txBody>
          <a:bodyPr wrap="square" lIns="0" tIns="0" rIns="0" bIns="0" rtlCol="0" anchor="ctr"/>
          <a:lstStyle/>
          <a:p>
            <a:pPr marL="0" indent="0">
              <a:buNone/>
            </a:pPr>
            <a:r>
              <a:rPr lang="en-US" sz="1200" b="1" dirty="0">
                <a:solidFill>
                  <a:srgbClr val="0A1628"/>
                </a:solidFill>
                <a:latin typeface="Calibri" pitchFamily="34" charset="0"/>
                <a:ea typeface="Calibri" pitchFamily="34" charset="-122"/>
                <a:cs typeface="Calibri" pitchFamily="34" charset="-120"/>
              </a:rPr>
              <a:t>3,928</a:t>
            </a:r>
            <a:endParaRPr lang="en-US" sz="1200" dirty="0"/>
          </a:p>
        </p:txBody>
      </p:sp>
      <p:sp>
        <p:nvSpPr>
          <p:cNvPr id="30" name="Text 24"/>
          <p:cNvSpPr/>
          <p:nvPr/>
        </p:nvSpPr>
        <p:spPr>
          <a:xfrm>
            <a:off x="3337560" y="4233672"/>
            <a:ext cx="5303520" cy="365760"/>
          </a:xfrm>
          <a:prstGeom prst="rect">
            <a:avLst/>
          </a:prstGeom>
          <a:noFill/>
          <a:ln/>
        </p:spPr>
        <p:txBody>
          <a:bodyPr wrap="square" rtlCol="0" anchor="ctr"/>
          <a:lstStyle/>
          <a:p>
            <a:pPr marL="0" indent="0">
              <a:buNone/>
            </a:pPr>
            <a:r>
              <a:rPr lang="en-US" sz="1150" dirty="0">
                <a:solidFill>
                  <a:srgbClr val="6B7280"/>
                </a:solidFill>
                <a:latin typeface="Calibri" pitchFamily="34" charset="0"/>
                <a:ea typeface="Calibri" pitchFamily="34" charset="-122"/>
                <a:cs typeface="Calibri" pitchFamily="34" charset="-120"/>
              </a:rPr>
              <a:t>Unbalanced panel after exclusions</a:t>
            </a:r>
            <a:endParaRPr lang="en-US" sz="1150" dirty="0"/>
          </a:p>
        </p:txBody>
      </p:sp>
      <p:sp>
        <p:nvSpPr>
          <p:cNvPr id="31" name="Text 25"/>
          <p:cNvSpPr/>
          <p:nvPr/>
        </p:nvSpPr>
        <p:spPr>
          <a:xfrm>
            <a:off x="502920" y="4645152"/>
            <a:ext cx="1371600" cy="365760"/>
          </a:xfrm>
          <a:prstGeom prst="rect">
            <a:avLst/>
          </a:prstGeom>
          <a:noFill/>
          <a:ln/>
        </p:spPr>
        <p:txBody>
          <a:bodyPr wrap="square" lIns="0" tIns="0" rIns="0" bIns="0" rtlCol="0" anchor="ctr"/>
          <a:lstStyle/>
          <a:p>
            <a:pPr marL="0" indent="0">
              <a:buNone/>
            </a:pPr>
            <a:r>
              <a:rPr lang="en-US" sz="1200" b="1" dirty="0">
                <a:solidFill>
                  <a:srgbClr val="028090"/>
                </a:solidFill>
                <a:latin typeface="Calibri" pitchFamily="34" charset="0"/>
                <a:ea typeface="Calibri" pitchFamily="34" charset="-122"/>
                <a:cs typeface="Calibri" pitchFamily="34" charset="-120"/>
              </a:rPr>
              <a:t>Sectors:</a:t>
            </a:r>
            <a:endParaRPr lang="en-US" sz="1200" dirty="0"/>
          </a:p>
        </p:txBody>
      </p:sp>
      <p:sp>
        <p:nvSpPr>
          <p:cNvPr id="32" name="Text 26"/>
          <p:cNvSpPr/>
          <p:nvPr/>
        </p:nvSpPr>
        <p:spPr>
          <a:xfrm>
            <a:off x="1920240" y="4645152"/>
            <a:ext cx="1371600" cy="365760"/>
          </a:xfrm>
          <a:prstGeom prst="rect">
            <a:avLst/>
          </a:prstGeom>
          <a:noFill/>
          <a:ln/>
        </p:spPr>
        <p:txBody>
          <a:bodyPr wrap="square" lIns="0" tIns="0" rIns="0" bIns="0" rtlCol="0" anchor="ctr"/>
          <a:lstStyle/>
          <a:p>
            <a:pPr marL="0" indent="0">
              <a:buNone/>
            </a:pPr>
            <a:r>
              <a:rPr lang="en-US" sz="1200" b="1" dirty="0">
                <a:solidFill>
                  <a:srgbClr val="0A1628"/>
                </a:solidFill>
                <a:latin typeface="Calibri" pitchFamily="34" charset="0"/>
                <a:ea typeface="Calibri" pitchFamily="34" charset="-122"/>
                <a:cs typeface="Calibri" pitchFamily="34" charset="-120"/>
              </a:rPr>
              <a:t>11 GICS</a:t>
            </a:r>
            <a:endParaRPr lang="en-US" sz="1200" dirty="0"/>
          </a:p>
        </p:txBody>
      </p:sp>
      <p:sp>
        <p:nvSpPr>
          <p:cNvPr id="33" name="Text 27"/>
          <p:cNvSpPr/>
          <p:nvPr/>
        </p:nvSpPr>
        <p:spPr>
          <a:xfrm>
            <a:off x="3337560" y="4645152"/>
            <a:ext cx="5303520" cy="365760"/>
          </a:xfrm>
          <a:prstGeom prst="rect">
            <a:avLst/>
          </a:prstGeom>
          <a:noFill/>
          <a:ln/>
        </p:spPr>
        <p:txBody>
          <a:bodyPr wrap="square" rtlCol="0" anchor="ctr"/>
          <a:lstStyle/>
          <a:p>
            <a:pPr marL="0" indent="0">
              <a:buNone/>
            </a:pPr>
            <a:r>
              <a:rPr lang="en-US" sz="1150" dirty="0">
                <a:solidFill>
                  <a:srgbClr val="6B7280"/>
                </a:solidFill>
                <a:latin typeface="Calibri" pitchFamily="34" charset="0"/>
                <a:ea typeface="Calibri" pitchFamily="34" charset="-122"/>
                <a:cs typeface="Calibri" pitchFamily="34" charset="-120"/>
              </a:rPr>
              <a:t>All sectors; financials included with separate controls</a:t>
            </a:r>
            <a:endParaRPr lang="en-US" sz="11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A1628"/>
          </a:solidFill>
          <a:ln w="12700">
            <a:solidFill>
              <a:srgbClr val="0A1628"/>
            </a:solidFill>
            <a:prstDash val="solid"/>
          </a:ln>
        </p:spPr>
      </p:sp>
      <p:sp>
        <p:nvSpPr>
          <p:cNvPr id="3" name="Text 1"/>
          <p:cNvSpPr/>
          <p:nvPr/>
        </p:nvSpPr>
        <p:spPr>
          <a:xfrm>
            <a:off x="502920" y="137160"/>
            <a:ext cx="8229600" cy="54864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Identification Strategy: Addressing Endogeneity</a:t>
            </a:r>
            <a:endParaRPr lang="en-US" sz="2200" dirty="0"/>
          </a:p>
        </p:txBody>
      </p:sp>
      <p:sp>
        <p:nvSpPr>
          <p:cNvPr id="4" name="Text 2"/>
          <p:cNvSpPr/>
          <p:nvPr/>
        </p:nvSpPr>
        <p:spPr>
          <a:xfrm>
            <a:off x="8503920" y="4754880"/>
            <a:ext cx="457200" cy="274320"/>
          </a:xfrm>
          <a:prstGeom prst="rect">
            <a:avLst/>
          </a:prstGeom>
          <a:noFill/>
          <a:ln/>
        </p:spPr>
        <p:txBody>
          <a:bodyPr wrap="square" rtlCol="0" anchor="ctr"/>
          <a:lstStyle/>
          <a:p>
            <a:pPr marL="0" indent="0" algn="r">
              <a:buNone/>
            </a:pPr>
            <a:r>
              <a:rPr lang="en-US" sz="1000" dirty="0">
                <a:solidFill>
                  <a:srgbClr val="6B7280"/>
                </a:solidFill>
                <a:latin typeface="Calibri" pitchFamily="34" charset="0"/>
                <a:ea typeface="Calibri" pitchFamily="34" charset="-122"/>
                <a:cs typeface="Calibri" pitchFamily="34" charset="-120"/>
              </a:rPr>
              <a:t>6</a:t>
            </a:r>
            <a:endParaRPr lang="en-US" sz="1000" dirty="0"/>
          </a:p>
        </p:txBody>
      </p:sp>
      <p:sp>
        <p:nvSpPr>
          <p:cNvPr id="5" name="Text 3"/>
          <p:cNvSpPr/>
          <p:nvPr/>
        </p:nvSpPr>
        <p:spPr>
          <a:xfrm>
            <a:off x="457200" y="987552"/>
            <a:ext cx="8229600" cy="548640"/>
          </a:xfrm>
          <a:prstGeom prst="rect">
            <a:avLst/>
          </a:prstGeom>
          <a:noFill/>
          <a:ln/>
        </p:spPr>
        <p:txBody>
          <a:bodyPr wrap="square" rtlCol="0" anchor="ctr"/>
          <a:lstStyle/>
          <a:p>
            <a:pPr marL="0" indent="0">
              <a:buNone/>
            </a:pPr>
            <a:r>
              <a:rPr lang="en-US" sz="1300" i="1" dirty="0">
                <a:solidFill>
                  <a:srgbClr val="374151"/>
                </a:solidFill>
                <a:latin typeface="Calibri" pitchFamily="34" charset="0"/>
                <a:ea typeface="Calibri" pitchFamily="34" charset="-122"/>
                <a:cs typeface="Calibri" pitchFamily="34" charset="-120"/>
              </a:rPr>
              <a:t>OLS estimates of ESG quality → firm value are likely biased: better-performing firms may both invest more in disclosure and naturally have higher Tobin's Q.</a:t>
            </a:r>
            <a:endParaRPr lang="en-US" sz="1300" dirty="0"/>
          </a:p>
        </p:txBody>
      </p:sp>
      <p:sp>
        <p:nvSpPr>
          <p:cNvPr id="6" name="Shape 4"/>
          <p:cNvSpPr/>
          <p:nvPr/>
        </p:nvSpPr>
        <p:spPr>
          <a:xfrm>
            <a:off x="438912" y="1664208"/>
            <a:ext cx="2697480" cy="3200400"/>
          </a:xfrm>
          <a:prstGeom prst="roundRect">
            <a:avLst>
              <a:gd name="adj" fmla="val 2712"/>
            </a:avLst>
          </a:prstGeom>
          <a:solidFill>
            <a:srgbClr val="FFFFFF"/>
          </a:solidFill>
          <a:ln w="6350">
            <a:solidFill>
              <a:srgbClr val="C8D8E0"/>
            </a:solidFill>
            <a:prstDash val="solid"/>
          </a:ln>
          <a:effectLst>
            <a:outerShdw blurRad="88900" dist="25400" dir="2700000" algn="bl" rotWithShape="0">
              <a:srgbClr val="000000">
                <a:alpha val="11000"/>
              </a:srgbClr>
            </a:outerShdw>
          </a:effectLst>
        </p:spPr>
      </p:sp>
      <p:pic>
        <p:nvPicPr>
          <p:cNvPr id="7" name="Image 0" descr="preencoded.png"/>
          <p:cNvPicPr>
            <a:picLocks noChangeAspect="1"/>
          </p:cNvPicPr>
          <p:nvPr/>
        </p:nvPicPr>
        <p:blipFill>
          <a:blip r:embed="rId3"/>
          <a:stretch>
            <a:fillRect/>
          </a:stretch>
        </p:blipFill>
        <p:spPr>
          <a:xfrm>
            <a:off x="1554480" y="1792224"/>
            <a:ext cx="438912" cy="438912"/>
          </a:xfrm>
          <a:prstGeom prst="rect">
            <a:avLst/>
          </a:prstGeom>
        </p:spPr>
      </p:pic>
      <p:sp>
        <p:nvSpPr>
          <p:cNvPr id="8" name="Text 5"/>
          <p:cNvSpPr/>
          <p:nvPr/>
        </p:nvSpPr>
        <p:spPr>
          <a:xfrm>
            <a:off x="548640" y="2331720"/>
            <a:ext cx="2487168" cy="594360"/>
          </a:xfrm>
          <a:prstGeom prst="rect">
            <a:avLst/>
          </a:prstGeom>
          <a:noFill/>
          <a:ln/>
        </p:spPr>
        <p:txBody>
          <a:bodyPr wrap="square" rtlCol="0" anchor="ctr"/>
          <a:lstStyle/>
          <a:p>
            <a:pPr marL="0" indent="0" algn="ctr">
              <a:buNone/>
            </a:pPr>
            <a:r>
              <a:rPr lang="en-US" sz="1250" b="1" dirty="0">
                <a:solidFill>
                  <a:srgbClr val="0A1628"/>
                </a:solidFill>
                <a:latin typeface="Cambria" pitchFamily="34" charset="0"/>
                <a:ea typeface="Cambria" pitchFamily="34" charset="-122"/>
                <a:cs typeface="Cambria" pitchFamily="34" charset="-120"/>
              </a:rPr>
              <a:t>Firm Fixed Effects (FE)</a:t>
            </a:r>
            <a:endParaRPr lang="en-US" sz="1250" dirty="0"/>
          </a:p>
        </p:txBody>
      </p:sp>
      <p:sp>
        <p:nvSpPr>
          <p:cNvPr id="9" name="Text 6"/>
          <p:cNvSpPr/>
          <p:nvPr/>
        </p:nvSpPr>
        <p:spPr>
          <a:xfrm>
            <a:off x="576072" y="2999232"/>
            <a:ext cx="2423160" cy="1737360"/>
          </a:xfrm>
          <a:prstGeom prst="rect">
            <a:avLst/>
          </a:prstGeom>
          <a:noFill/>
          <a:ln/>
        </p:spPr>
        <p:txBody>
          <a:bodyPr wrap="square" rtlCol="0" anchor="ctr"/>
          <a:lstStyle/>
          <a:p>
            <a:pPr marL="0" indent="0">
              <a:buNone/>
            </a:pPr>
            <a:r>
              <a:rPr lang="en-US" sz="1100" dirty="0">
                <a:solidFill>
                  <a:srgbClr val="374151"/>
                </a:solidFill>
                <a:latin typeface="Calibri" pitchFamily="34" charset="0"/>
                <a:ea typeface="Calibri" pitchFamily="34" charset="-122"/>
                <a:cs typeface="Calibri" pitchFamily="34" charset="-120"/>
              </a:rPr>
              <a:t>Controls for all time-invariant firm characteristics (culture, industry norms). Identification from within-firm variation over time.</a:t>
            </a:r>
            <a:endParaRPr lang="en-US" sz="1100" dirty="0"/>
          </a:p>
        </p:txBody>
      </p:sp>
      <p:sp>
        <p:nvSpPr>
          <p:cNvPr id="10" name="Shape 7"/>
          <p:cNvSpPr/>
          <p:nvPr/>
        </p:nvSpPr>
        <p:spPr>
          <a:xfrm>
            <a:off x="3291840" y="1664208"/>
            <a:ext cx="2697480" cy="3200400"/>
          </a:xfrm>
          <a:prstGeom prst="roundRect">
            <a:avLst>
              <a:gd name="adj" fmla="val 2712"/>
            </a:avLst>
          </a:prstGeom>
          <a:solidFill>
            <a:srgbClr val="0A1628"/>
          </a:solidFill>
          <a:ln w="6350">
            <a:solidFill>
              <a:srgbClr val="0A1628"/>
            </a:solidFill>
            <a:prstDash val="solid"/>
          </a:ln>
          <a:effectLst>
            <a:outerShdw blurRad="88900" dist="25400" dir="2700000" algn="bl" rotWithShape="0">
              <a:srgbClr val="000000">
                <a:alpha val="11000"/>
              </a:srgbClr>
            </a:outerShdw>
          </a:effectLst>
        </p:spPr>
      </p:sp>
      <p:pic>
        <p:nvPicPr>
          <p:cNvPr id="11" name="Image 1" descr="preencoded.png"/>
          <p:cNvPicPr>
            <a:picLocks noChangeAspect="1"/>
          </p:cNvPicPr>
          <p:nvPr/>
        </p:nvPicPr>
        <p:blipFill>
          <a:blip r:embed="rId4"/>
          <a:stretch>
            <a:fillRect/>
          </a:stretch>
        </p:blipFill>
        <p:spPr>
          <a:xfrm>
            <a:off x="4407408" y="1792224"/>
            <a:ext cx="438912" cy="438912"/>
          </a:xfrm>
          <a:prstGeom prst="rect">
            <a:avLst/>
          </a:prstGeom>
        </p:spPr>
      </p:pic>
      <p:sp>
        <p:nvSpPr>
          <p:cNvPr id="12" name="Text 8"/>
          <p:cNvSpPr/>
          <p:nvPr/>
        </p:nvSpPr>
        <p:spPr>
          <a:xfrm>
            <a:off x="3401568" y="2331720"/>
            <a:ext cx="2487168" cy="594360"/>
          </a:xfrm>
          <a:prstGeom prst="rect">
            <a:avLst/>
          </a:prstGeom>
          <a:noFill/>
          <a:ln/>
        </p:spPr>
        <p:txBody>
          <a:bodyPr wrap="square" rtlCol="0" anchor="ctr"/>
          <a:lstStyle/>
          <a:p>
            <a:pPr marL="0" indent="0" algn="ctr">
              <a:buNone/>
            </a:pPr>
            <a:r>
              <a:rPr lang="en-US" sz="1250" b="1" dirty="0">
                <a:solidFill>
                  <a:srgbClr val="02C39A"/>
                </a:solidFill>
                <a:latin typeface="Cambria" pitchFamily="34" charset="0"/>
                <a:ea typeface="Cambria" pitchFamily="34" charset="-122"/>
                <a:cs typeface="Cambria" pitchFamily="34" charset="-120"/>
              </a:rPr>
              <a:t>2SLS Instrumental Variable</a:t>
            </a:r>
            <a:endParaRPr lang="en-US" sz="1250" dirty="0"/>
          </a:p>
        </p:txBody>
      </p:sp>
      <p:sp>
        <p:nvSpPr>
          <p:cNvPr id="13" name="Text 9"/>
          <p:cNvSpPr/>
          <p:nvPr/>
        </p:nvSpPr>
        <p:spPr>
          <a:xfrm>
            <a:off x="3429000" y="2999232"/>
            <a:ext cx="2423160" cy="1737360"/>
          </a:xfrm>
          <a:prstGeom prst="rect">
            <a:avLst/>
          </a:prstGeom>
          <a:noFill/>
          <a:ln/>
        </p:spPr>
        <p:txBody>
          <a:bodyPr wrap="square" rtlCol="0" anchor="ctr"/>
          <a:lstStyle/>
          <a:p>
            <a:pPr marL="0" indent="0">
              <a:buNone/>
            </a:pPr>
            <a:r>
              <a:rPr lang="en-US" sz="1100" dirty="0">
                <a:solidFill>
                  <a:srgbClr val="C8EAF0"/>
                </a:solidFill>
                <a:latin typeface="Calibri" pitchFamily="34" charset="0"/>
                <a:ea typeface="Calibri" pitchFamily="34" charset="-122"/>
                <a:cs typeface="Calibri" pitchFamily="34" charset="-120"/>
              </a:rPr>
              <a:t>Instrument: peers' average disclosure scores in same industry-year, excluding focal firm. Relevance: F-stat = 47.3. Exclusion: industry peer pressure ≠ own firm performance.</a:t>
            </a:r>
            <a:endParaRPr lang="en-US" sz="1100" dirty="0"/>
          </a:p>
        </p:txBody>
      </p:sp>
      <p:sp>
        <p:nvSpPr>
          <p:cNvPr id="14" name="Shape 10"/>
          <p:cNvSpPr/>
          <p:nvPr/>
        </p:nvSpPr>
        <p:spPr>
          <a:xfrm>
            <a:off x="6144768" y="1664208"/>
            <a:ext cx="2697480" cy="3200400"/>
          </a:xfrm>
          <a:prstGeom prst="roundRect">
            <a:avLst>
              <a:gd name="adj" fmla="val 2712"/>
            </a:avLst>
          </a:prstGeom>
          <a:solidFill>
            <a:srgbClr val="FFFFFF"/>
          </a:solidFill>
          <a:ln w="6350">
            <a:solidFill>
              <a:srgbClr val="C8D8E0"/>
            </a:solidFill>
            <a:prstDash val="solid"/>
          </a:ln>
          <a:effectLst>
            <a:outerShdw blurRad="88900" dist="25400" dir="2700000" algn="bl" rotWithShape="0">
              <a:srgbClr val="000000">
                <a:alpha val="11000"/>
              </a:srgbClr>
            </a:outerShdw>
          </a:effectLst>
        </p:spPr>
      </p:sp>
      <p:pic>
        <p:nvPicPr>
          <p:cNvPr id="15" name="Image 2" descr="preencoded.png"/>
          <p:cNvPicPr>
            <a:picLocks noChangeAspect="1"/>
          </p:cNvPicPr>
          <p:nvPr/>
        </p:nvPicPr>
        <p:blipFill>
          <a:blip r:embed="rId5"/>
          <a:stretch>
            <a:fillRect/>
          </a:stretch>
        </p:blipFill>
        <p:spPr>
          <a:xfrm>
            <a:off x="7260336" y="1792224"/>
            <a:ext cx="438912" cy="438912"/>
          </a:xfrm>
          <a:prstGeom prst="rect">
            <a:avLst/>
          </a:prstGeom>
        </p:spPr>
      </p:pic>
      <p:sp>
        <p:nvSpPr>
          <p:cNvPr id="16" name="Text 11"/>
          <p:cNvSpPr/>
          <p:nvPr/>
        </p:nvSpPr>
        <p:spPr>
          <a:xfrm>
            <a:off x="6254496" y="2331720"/>
            <a:ext cx="2487168" cy="594360"/>
          </a:xfrm>
          <a:prstGeom prst="rect">
            <a:avLst/>
          </a:prstGeom>
          <a:noFill/>
          <a:ln/>
        </p:spPr>
        <p:txBody>
          <a:bodyPr wrap="square" rtlCol="0" anchor="ctr"/>
          <a:lstStyle/>
          <a:p>
            <a:pPr marL="0" indent="0" algn="ctr">
              <a:buNone/>
            </a:pPr>
            <a:r>
              <a:rPr lang="en-US" sz="1250" b="1" dirty="0">
                <a:solidFill>
                  <a:srgbClr val="0A1628"/>
                </a:solidFill>
                <a:latin typeface="Cambria" pitchFamily="34" charset="0"/>
                <a:ea typeface="Cambria" pitchFamily="34" charset="-122"/>
                <a:cs typeface="Cambria" pitchFamily="34" charset="-120"/>
              </a:rPr>
              <a:t>Entropy Balancing (EB)</a:t>
            </a:r>
            <a:endParaRPr lang="en-US" sz="1250" dirty="0"/>
          </a:p>
        </p:txBody>
      </p:sp>
      <p:sp>
        <p:nvSpPr>
          <p:cNvPr id="17" name="Text 12"/>
          <p:cNvSpPr/>
          <p:nvPr/>
        </p:nvSpPr>
        <p:spPr>
          <a:xfrm>
            <a:off x="6281928" y="2999232"/>
            <a:ext cx="2423160" cy="1737360"/>
          </a:xfrm>
          <a:prstGeom prst="rect">
            <a:avLst/>
          </a:prstGeom>
          <a:noFill/>
          <a:ln/>
        </p:spPr>
        <p:txBody>
          <a:bodyPr wrap="square" rtlCol="0" anchor="ctr"/>
          <a:lstStyle/>
          <a:p>
            <a:pPr marL="0" indent="0">
              <a:buNone/>
            </a:pPr>
            <a:r>
              <a:rPr lang="en-US" sz="1100" dirty="0">
                <a:solidFill>
                  <a:srgbClr val="374151"/>
                </a:solidFill>
                <a:latin typeface="Calibri" pitchFamily="34" charset="0"/>
                <a:ea typeface="Calibri" pitchFamily="34" charset="-122"/>
                <a:cs typeface="Calibri" pitchFamily="34" charset="-120"/>
              </a:rPr>
              <a:t>Reweights firm-years to achieve covariate balance between high- and low-disclosure firms on 14 observable characteristics.</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A1628"/>
          </a:solidFill>
          <a:ln w="12700">
            <a:solidFill>
              <a:srgbClr val="0A1628"/>
            </a:solidFill>
            <a:prstDash val="solid"/>
          </a:ln>
        </p:spPr>
      </p:sp>
      <p:sp>
        <p:nvSpPr>
          <p:cNvPr id="3" name="Text 1"/>
          <p:cNvSpPr/>
          <p:nvPr/>
        </p:nvSpPr>
        <p:spPr>
          <a:xfrm>
            <a:off x="502920" y="137160"/>
            <a:ext cx="8229600" cy="54864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Main Results: ESG Disclosure Quality and Tobin's Q</a:t>
            </a:r>
            <a:endParaRPr lang="en-US" sz="2200" dirty="0"/>
          </a:p>
        </p:txBody>
      </p:sp>
      <p:sp>
        <p:nvSpPr>
          <p:cNvPr id="4" name="Text 2"/>
          <p:cNvSpPr/>
          <p:nvPr/>
        </p:nvSpPr>
        <p:spPr>
          <a:xfrm>
            <a:off x="8503920" y="4754880"/>
            <a:ext cx="457200" cy="274320"/>
          </a:xfrm>
          <a:prstGeom prst="rect">
            <a:avLst/>
          </a:prstGeom>
          <a:noFill/>
          <a:ln/>
        </p:spPr>
        <p:txBody>
          <a:bodyPr wrap="square" rtlCol="0" anchor="ctr"/>
          <a:lstStyle/>
          <a:p>
            <a:pPr marL="0" indent="0" algn="r">
              <a:buNone/>
            </a:pPr>
            <a:r>
              <a:rPr lang="en-US" sz="1000" dirty="0">
                <a:solidFill>
                  <a:srgbClr val="6B7280"/>
                </a:solidFill>
                <a:latin typeface="Calibri" pitchFamily="34" charset="0"/>
                <a:ea typeface="Calibri" pitchFamily="34" charset="-122"/>
                <a:cs typeface="Calibri" pitchFamily="34" charset="-120"/>
              </a:rPr>
              <a:t>7</a:t>
            </a:r>
            <a:endParaRPr lang="en-US" sz="1000" dirty="0"/>
          </a:p>
        </p:txBody>
      </p:sp>
      <p:graphicFrame>
        <p:nvGraphicFramePr>
          <p:cNvPr id="5" name="Chart 0"/>
          <p:cNvGraphicFramePr/>
          <p:nvPr/>
        </p:nvGraphicFramePr>
        <p:xfrm>
          <a:off x="457200" y="987552"/>
          <a:ext cx="5303520" cy="347472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3"/>
          <p:cNvSpPr/>
          <p:nvPr/>
        </p:nvSpPr>
        <p:spPr>
          <a:xfrm>
            <a:off x="457200" y="4498848"/>
            <a:ext cx="5303520" cy="256032"/>
          </a:xfrm>
          <a:prstGeom prst="rect">
            <a:avLst/>
          </a:prstGeom>
          <a:noFill/>
          <a:ln/>
        </p:spPr>
        <p:txBody>
          <a:bodyPr wrap="square" rtlCol="0" anchor="ctr"/>
          <a:lstStyle/>
          <a:p>
            <a:pPr marL="0" indent="0" algn="ctr">
              <a:buNone/>
            </a:pPr>
            <a:r>
              <a:rPr lang="en-US" sz="950" i="1" dirty="0">
                <a:solidFill>
                  <a:srgbClr val="6B7280"/>
                </a:solidFill>
                <a:latin typeface="Calibri" pitchFamily="34" charset="0"/>
                <a:ea typeface="Calibri" pitchFamily="34" charset="-122"/>
                <a:cs typeface="Calibri" pitchFamily="34" charset="-120"/>
              </a:rPr>
              <a:t>β coefficient (95% CI bars omitted for clarity)</a:t>
            </a:r>
            <a:endParaRPr lang="en-US" sz="950" dirty="0"/>
          </a:p>
        </p:txBody>
      </p:sp>
      <p:sp>
        <p:nvSpPr>
          <p:cNvPr id="7" name="Shape 4"/>
          <p:cNvSpPr/>
          <p:nvPr/>
        </p:nvSpPr>
        <p:spPr>
          <a:xfrm>
            <a:off x="5989320" y="987552"/>
            <a:ext cx="2743200" cy="1170432"/>
          </a:xfrm>
          <a:prstGeom prst="roundRect">
            <a:avLst>
              <a:gd name="adj" fmla="val 6250"/>
            </a:avLst>
          </a:prstGeom>
          <a:solidFill>
            <a:srgbClr val="0A1628"/>
          </a:solidFill>
          <a:ln w="6350">
            <a:solidFill>
              <a:srgbClr val="0A1628"/>
            </a:solidFill>
            <a:prstDash val="solid"/>
          </a:ln>
          <a:effectLst>
            <a:outerShdw blurRad="88900" dist="25400" dir="2700000" algn="bl" rotWithShape="0">
              <a:srgbClr val="000000">
                <a:alpha val="10000"/>
              </a:srgbClr>
            </a:outerShdw>
          </a:effectLst>
        </p:spPr>
      </p:sp>
      <p:sp>
        <p:nvSpPr>
          <p:cNvPr id="8" name="Text 5"/>
          <p:cNvSpPr/>
          <p:nvPr/>
        </p:nvSpPr>
        <p:spPr>
          <a:xfrm>
            <a:off x="6080760" y="1078992"/>
            <a:ext cx="1280160" cy="347472"/>
          </a:xfrm>
          <a:prstGeom prst="rect">
            <a:avLst/>
          </a:prstGeom>
          <a:noFill/>
          <a:ln/>
        </p:spPr>
        <p:txBody>
          <a:bodyPr wrap="square" rtlCol="0" anchor="ctr"/>
          <a:lstStyle/>
          <a:p>
            <a:pPr marL="0" indent="0">
              <a:buNone/>
            </a:pPr>
            <a:r>
              <a:rPr lang="en-US" sz="1300" b="1" dirty="0">
                <a:solidFill>
                  <a:srgbClr val="02C39A"/>
                </a:solidFill>
                <a:latin typeface="Cambria" pitchFamily="34" charset="0"/>
                <a:ea typeface="Cambria" pitchFamily="34" charset="-122"/>
                <a:cs typeface="Cambria" pitchFamily="34" charset="-120"/>
              </a:rPr>
              <a:t>H1 ✓</a:t>
            </a:r>
            <a:endParaRPr lang="en-US" sz="1300" dirty="0"/>
          </a:p>
        </p:txBody>
      </p:sp>
      <p:sp>
        <p:nvSpPr>
          <p:cNvPr id="9" name="Shape 6"/>
          <p:cNvSpPr/>
          <p:nvPr/>
        </p:nvSpPr>
        <p:spPr>
          <a:xfrm>
            <a:off x="7406640" y="1097280"/>
            <a:ext cx="1234440" cy="310896"/>
          </a:xfrm>
          <a:prstGeom prst="roundRect">
            <a:avLst>
              <a:gd name="adj" fmla="val 14706"/>
            </a:avLst>
          </a:prstGeom>
          <a:solidFill>
            <a:srgbClr val="02C39A"/>
          </a:solidFill>
          <a:ln w="12700">
            <a:solidFill>
              <a:srgbClr val="02C39A"/>
            </a:solidFill>
            <a:prstDash val="solid"/>
          </a:ln>
        </p:spPr>
      </p:sp>
      <p:sp>
        <p:nvSpPr>
          <p:cNvPr id="10" name="Text 7"/>
          <p:cNvSpPr/>
          <p:nvPr/>
        </p:nvSpPr>
        <p:spPr>
          <a:xfrm>
            <a:off x="7406640" y="1097280"/>
            <a:ext cx="1234440" cy="310896"/>
          </a:xfrm>
          <a:prstGeom prst="rect">
            <a:avLst/>
          </a:prstGeom>
          <a:noFill/>
          <a:ln/>
        </p:spPr>
        <p:txBody>
          <a:bodyPr wrap="square" rtlCol="0" anchor="ctr"/>
          <a:lstStyle/>
          <a:p>
            <a:pPr marL="0" indent="0" algn="ctr">
              <a:buNone/>
            </a:pPr>
            <a:r>
              <a:rPr lang="en-US" sz="950" b="1" dirty="0">
                <a:solidFill>
                  <a:srgbClr val="0A1628"/>
                </a:solidFill>
                <a:latin typeface="Calibri" pitchFamily="34" charset="0"/>
                <a:ea typeface="Calibri" pitchFamily="34" charset="-122"/>
                <a:cs typeface="Calibri" pitchFamily="34" charset="-120"/>
              </a:rPr>
              <a:t>Supported</a:t>
            </a:r>
            <a:endParaRPr lang="en-US" sz="950" dirty="0"/>
          </a:p>
        </p:txBody>
      </p:sp>
      <p:sp>
        <p:nvSpPr>
          <p:cNvPr id="11" name="Text 8"/>
          <p:cNvSpPr/>
          <p:nvPr/>
        </p:nvSpPr>
        <p:spPr>
          <a:xfrm>
            <a:off x="6080760" y="1490472"/>
            <a:ext cx="2560320" cy="594360"/>
          </a:xfrm>
          <a:prstGeom prst="rect">
            <a:avLst/>
          </a:prstGeom>
          <a:noFill/>
          <a:ln/>
        </p:spPr>
        <p:txBody>
          <a:bodyPr wrap="square" rtlCol="0" anchor="ctr"/>
          <a:lstStyle/>
          <a:p>
            <a:pPr marL="0" indent="0">
              <a:buNone/>
            </a:pPr>
            <a:r>
              <a:rPr lang="en-US" sz="1100" dirty="0">
                <a:solidFill>
                  <a:srgbClr val="C8EAF0"/>
                </a:solidFill>
                <a:latin typeface="Calibri" pitchFamily="34" charset="0"/>
                <a:ea typeface="Calibri" pitchFamily="34" charset="-122"/>
                <a:cs typeface="Calibri" pitchFamily="34" charset="-120"/>
              </a:rPr>
              <a:t>β = 0.17–0.22 across specifications; p &lt; 0.001</a:t>
            </a:r>
            <a:endParaRPr lang="en-US" sz="1100" dirty="0"/>
          </a:p>
        </p:txBody>
      </p:sp>
      <p:sp>
        <p:nvSpPr>
          <p:cNvPr id="12" name="Shape 9"/>
          <p:cNvSpPr/>
          <p:nvPr/>
        </p:nvSpPr>
        <p:spPr>
          <a:xfrm>
            <a:off x="5989320" y="2313432"/>
            <a:ext cx="2743200" cy="1170432"/>
          </a:xfrm>
          <a:prstGeom prst="roundRect">
            <a:avLst>
              <a:gd name="adj" fmla="val 6250"/>
            </a:avLst>
          </a:prstGeom>
          <a:solidFill>
            <a:srgbClr val="FFFFFF"/>
          </a:solidFill>
          <a:ln w="6350">
            <a:solidFill>
              <a:srgbClr val="C8D8E0"/>
            </a:solidFill>
            <a:prstDash val="solid"/>
          </a:ln>
          <a:effectLst>
            <a:outerShdw blurRad="88900" dist="25400" dir="2700000" algn="bl" rotWithShape="0">
              <a:srgbClr val="000000">
                <a:alpha val="10000"/>
              </a:srgbClr>
            </a:outerShdw>
          </a:effectLst>
        </p:spPr>
      </p:sp>
      <p:sp>
        <p:nvSpPr>
          <p:cNvPr id="13" name="Text 10"/>
          <p:cNvSpPr/>
          <p:nvPr/>
        </p:nvSpPr>
        <p:spPr>
          <a:xfrm>
            <a:off x="6080760" y="2404872"/>
            <a:ext cx="2560320" cy="347472"/>
          </a:xfrm>
          <a:prstGeom prst="rect">
            <a:avLst/>
          </a:prstGeom>
          <a:noFill/>
          <a:ln/>
        </p:spPr>
        <p:txBody>
          <a:bodyPr wrap="square" rtlCol="0" anchor="ctr"/>
          <a:lstStyle/>
          <a:p>
            <a:pPr marL="0" indent="0">
              <a:buNone/>
            </a:pPr>
            <a:r>
              <a:rPr lang="en-US" sz="1300" b="1" dirty="0">
                <a:solidFill>
                  <a:srgbClr val="028090"/>
                </a:solidFill>
                <a:latin typeface="Cambria" pitchFamily="34" charset="0"/>
                <a:ea typeface="Cambria" pitchFamily="34" charset="-122"/>
                <a:cs typeface="Cambria" pitchFamily="34" charset="-120"/>
              </a:rPr>
              <a:t>Economic magnitude</a:t>
            </a:r>
            <a:endParaRPr lang="en-US" sz="1300" dirty="0"/>
          </a:p>
        </p:txBody>
      </p:sp>
      <p:sp>
        <p:nvSpPr>
          <p:cNvPr id="14" name="Text 11"/>
          <p:cNvSpPr/>
          <p:nvPr/>
        </p:nvSpPr>
        <p:spPr>
          <a:xfrm>
            <a:off x="6080760" y="2816352"/>
            <a:ext cx="2560320" cy="594360"/>
          </a:xfrm>
          <a:prstGeom prst="rect">
            <a:avLst/>
          </a:prstGeom>
          <a:noFill/>
          <a:ln/>
        </p:spPr>
        <p:txBody>
          <a:bodyPr wrap="square" rtlCol="0" anchor="ctr"/>
          <a:lstStyle/>
          <a:p>
            <a:pPr marL="0" indent="0">
              <a:buNone/>
            </a:pPr>
            <a:r>
              <a:rPr lang="en-US" sz="1100" dirty="0">
                <a:solidFill>
                  <a:srgbClr val="374151"/>
                </a:solidFill>
                <a:latin typeface="Calibri" pitchFamily="34" charset="0"/>
                <a:ea typeface="Calibri" pitchFamily="34" charset="-122"/>
                <a:cs typeface="Calibri" pitchFamily="34" charset="-120"/>
              </a:rPr>
              <a:t>1 SD increase in disclosure quality ≈ 4.3% higher Tobin's Q</a:t>
            </a:r>
            <a:endParaRPr lang="en-US" sz="1100" dirty="0"/>
          </a:p>
        </p:txBody>
      </p:sp>
      <p:sp>
        <p:nvSpPr>
          <p:cNvPr id="15" name="Shape 12"/>
          <p:cNvSpPr/>
          <p:nvPr/>
        </p:nvSpPr>
        <p:spPr>
          <a:xfrm>
            <a:off x="5989320" y="3639312"/>
            <a:ext cx="2743200" cy="1170432"/>
          </a:xfrm>
          <a:prstGeom prst="roundRect">
            <a:avLst>
              <a:gd name="adj" fmla="val 6250"/>
            </a:avLst>
          </a:prstGeom>
          <a:solidFill>
            <a:srgbClr val="FFFFFF"/>
          </a:solidFill>
          <a:ln w="6350">
            <a:solidFill>
              <a:srgbClr val="C8D8E0"/>
            </a:solidFill>
            <a:prstDash val="solid"/>
          </a:ln>
          <a:effectLst>
            <a:outerShdw blurRad="88900" dist="25400" dir="2700000" algn="bl" rotWithShape="0">
              <a:srgbClr val="000000">
                <a:alpha val="10000"/>
              </a:srgbClr>
            </a:outerShdw>
          </a:effectLst>
        </p:spPr>
      </p:sp>
      <p:sp>
        <p:nvSpPr>
          <p:cNvPr id="16" name="Text 13"/>
          <p:cNvSpPr/>
          <p:nvPr/>
        </p:nvSpPr>
        <p:spPr>
          <a:xfrm>
            <a:off x="6080760" y="3730752"/>
            <a:ext cx="2560320" cy="347472"/>
          </a:xfrm>
          <a:prstGeom prst="rect">
            <a:avLst/>
          </a:prstGeom>
          <a:noFill/>
          <a:ln/>
        </p:spPr>
        <p:txBody>
          <a:bodyPr wrap="square" rtlCol="0" anchor="ctr"/>
          <a:lstStyle/>
          <a:p>
            <a:pPr marL="0" indent="0">
              <a:buNone/>
            </a:pPr>
            <a:r>
              <a:rPr lang="en-US" sz="1300" b="1" dirty="0">
                <a:solidFill>
                  <a:srgbClr val="028090"/>
                </a:solidFill>
                <a:latin typeface="Cambria" pitchFamily="34" charset="0"/>
                <a:ea typeface="Cambria" pitchFamily="34" charset="-122"/>
                <a:cs typeface="Cambria" pitchFamily="34" charset="-120"/>
              </a:rPr>
              <a:t>Preferred spec</a:t>
            </a:r>
            <a:endParaRPr lang="en-US" sz="1300" dirty="0"/>
          </a:p>
        </p:txBody>
      </p:sp>
      <p:sp>
        <p:nvSpPr>
          <p:cNvPr id="17" name="Shape 14"/>
          <p:cNvSpPr/>
          <p:nvPr/>
        </p:nvSpPr>
        <p:spPr>
          <a:xfrm>
            <a:off x="7406640" y="3749040"/>
            <a:ext cx="1234440" cy="310896"/>
          </a:xfrm>
          <a:prstGeom prst="roundRect">
            <a:avLst>
              <a:gd name="adj" fmla="val 14706"/>
            </a:avLst>
          </a:prstGeom>
          <a:solidFill>
            <a:srgbClr val="02C39A"/>
          </a:solidFill>
          <a:ln w="12700">
            <a:solidFill>
              <a:srgbClr val="02C39A"/>
            </a:solidFill>
            <a:prstDash val="solid"/>
          </a:ln>
        </p:spPr>
      </p:sp>
      <p:sp>
        <p:nvSpPr>
          <p:cNvPr id="18" name="Text 15"/>
          <p:cNvSpPr/>
          <p:nvPr/>
        </p:nvSpPr>
        <p:spPr>
          <a:xfrm>
            <a:off x="7406640" y="3749040"/>
            <a:ext cx="1234440" cy="310896"/>
          </a:xfrm>
          <a:prstGeom prst="rect">
            <a:avLst/>
          </a:prstGeom>
          <a:noFill/>
          <a:ln/>
        </p:spPr>
        <p:txBody>
          <a:bodyPr wrap="square" rtlCol="0" anchor="ctr"/>
          <a:lstStyle/>
          <a:p>
            <a:pPr marL="0" indent="0" algn="ctr">
              <a:buNone/>
            </a:pPr>
            <a:r>
              <a:rPr lang="en-US" sz="950" b="1" dirty="0">
                <a:solidFill>
                  <a:srgbClr val="0A1628"/>
                </a:solidFill>
                <a:latin typeface="Calibri" pitchFamily="34" charset="0"/>
                <a:ea typeface="Calibri" pitchFamily="34" charset="-122"/>
                <a:cs typeface="Calibri" pitchFamily="34" charset="-120"/>
              </a:rPr>
              <a:t>2SLS IV</a:t>
            </a:r>
            <a:endParaRPr lang="en-US" sz="950" dirty="0"/>
          </a:p>
        </p:txBody>
      </p:sp>
      <p:sp>
        <p:nvSpPr>
          <p:cNvPr id="19" name="Text 16"/>
          <p:cNvSpPr/>
          <p:nvPr/>
        </p:nvSpPr>
        <p:spPr>
          <a:xfrm>
            <a:off x="6080760" y="4142232"/>
            <a:ext cx="2560320" cy="594360"/>
          </a:xfrm>
          <a:prstGeom prst="rect">
            <a:avLst/>
          </a:prstGeom>
          <a:noFill/>
          <a:ln/>
        </p:spPr>
        <p:txBody>
          <a:bodyPr wrap="square" rtlCol="0" anchor="ctr"/>
          <a:lstStyle/>
          <a:p>
            <a:pPr marL="0" indent="0">
              <a:buNone/>
            </a:pPr>
            <a:r>
              <a:rPr lang="en-US" sz="1100" dirty="0">
                <a:solidFill>
                  <a:srgbClr val="374151"/>
                </a:solidFill>
                <a:latin typeface="Calibri" pitchFamily="34" charset="0"/>
                <a:ea typeface="Calibri" pitchFamily="34" charset="-122"/>
                <a:cs typeface="Calibri" pitchFamily="34" charset="-120"/>
              </a:rPr>
              <a:t>β = 0.22 (SE = 0.06); F-stat = 47.3; Sargan p = 0.41</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A1628"/>
          </a:solidFill>
          <a:ln w="12700">
            <a:solidFill>
              <a:srgbClr val="0A1628"/>
            </a:solidFill>
            <a:prstDash val="solid"/>
          </a:ln>
        </p:spPr>
      </p:sp>
      <p:sp>
        <p:nvSpPr>
          <p:cNvPr id="3" name="Text 1"/>
          <p:cNvSpPr/>
          <p:nvPr/>
        </p:nvSpPr>
        <p:spPr>
          <a:xfrm>
            <a:off x="502920" y="137160"/>
            <a:ext cx="8229600" cy="54864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Moderation Results: Institutional Ownership &amp; Time</a:t>
            </a:r>
            <a:endParaRPr lang="en-US" sz="2200" dirty="0"/>
          </a:p>
        </p:txBody>
      </p:sp>
      <p:sp>
        <p:nvSpPr>
          <p:cNvPr id="4" name="Text 2"/>
          <p:cNvSpPr/>
          <p:nvPr/>
        </p:nvSpPr>
        <p:spPr>
          <a:xfrm>
            <a:off x="8503920" y="4754880"/>
            <a:ext cx="457200" cy="274320"/>
          </a:xfrm>
          <a:prstGeom prst="rect">
            <a:avLst/>
          </a:prstGeom>
          <a:noFill/>
          <a:ln/>
        </p:spPr>
        <p:txBody>
          <a:bodyPr wrap="square" rtlCol="0" anchor="ctr"/>
          <a:lstStyle/>
          <a:p>
            <a:pPr marL="0" indent="0" algn="r">
              <a:buNone/>
            </a:pPr>
            <a:r>
              <a:rPr lang="en-US" sz="1000" dirty="0">
                <a:solidFill>
                  <a:srgbClr val="6B7280"/>
                </a:solidFill>
                <a:latin typeface="Calibri" pitchFamily="34" charset="0"/>
                <a:ea typeface="Calibri" pitchFamily="34" charset="-122"/>
                <a:cs typeface="Calibri" pitchFamily="34" charset="-120"/>
              </a:rPr>
              <a:t>8</a:t>
            </a:r>
            <a:endParaRPr lang="en-US" sz="1000" dirty="0"/>
          </a:p>
        </p:txBody>
      </p:sp>
      <p:sp>
        <p:nvSpPr>
          <p:cNvPr id="5" name="Text 3"/>
          <p:cNvSpPr/>
          <p:nvPr/>
        </p:nvSpPr>
        <p:spPr>
          <a:xfrm>
            <a:off x="457200" y="1005840"/>
            <a:ext cx="4297680" cy="365760"/>
          </a:xfrm>
          <a:prstGeom prst="rect">
            <a:avLst/>
          </a:prstGeom>
          <a:noFill/>
          <a:ln/>
        </p:spPr>
        <p:txBody>
          <a:bodyPr wrap="square" rtlCol="0" anchor="ctr"/>
          <a:lstStyle/>
          <a:p>
            <a:pPr marL="0" indent="0">
              <a:buNone/>
            </a:pPr>
            <a:r>
              <a:rPr lang="en-US" sz="1400" b="1" dirty="0">
                <a:solidFill>
                  <a:srgbClr val="0A1628"/>
                </a:solidFill>
                <a:latin typeface="Cambria" pitchFamily="34" charset="0"/>
                <a:ea typeface="Cambria" pitchFamily="34" charset="-122"/>
                <a:cs typeface="Cambria" pitchFamily="34" charset="-120"/>
              </a:rPr>
              <a:t>H2: Institutional Ownership Moderation</a:t>
            </a:r>
            <a:endParaRPr lang="en-US" sz="1400" dirty="0"/>
          </a:p>
        </p:txBody>
      </p:sp>
      <p:graphicFrame>
        <p:nvGraphicFramePr>
          <p:cNvPr id="6" name="Chart 0"/>
          <p:cNvGraphicFramePr/>
          <p:nvPr/>
        </p:nvGraphicFramePr>
        <p:xfrm>
          <a:off x="457200" y="1463040"/>
          <a:ext cx="4297680" cy="301752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4"/>
          <p:cNvSpPr/>
          <p:nvPr/>
        </p:nvSpPr>
        <p:spPr>
          <a:xfrm>
            <a:off x="457200" y="4498848"/>
            <a:ext cx="4297680" cy="365760"/>
          </a:xfrm>
          <a:prstGeom prst="rect">
            <a:avLst/>
          </a:prstGeom>
          <a:noFill/>
          <a:ln/>
        </p:spPr>
        <p:txBody>
          <a:bodyPr wrap="square" rtlCol="0" anchor="ctr"/>
          <a:lstStyle/>
          <a:p>
            <a:pPr marL="0" indent="0" algn="ctr">
              <a:buNone/>
            </a:pPr>
            <a:r>
              <a:rPr lang="en-US" sz="950" i="1" dirty="0">
                <a:solidFill>
                  <a:srgbClr val="6B7280"/>
                </a:solidFill>
                <a:latin typeface="Calibri" pitchFamily="34" charset="0"/>
                <a:ea typeface="Calibri" pitchFamily="34" charset="-122"/>
                <a:cs typeface="Calibri" pitchFamily="34" charset="-120"/>
              </a:rPr>
              <a:t>Mean Tobin's Q by disclosure quartile and IO ownership tercile.</a:t>
            </a:r>
            <a:endParaRPr lang="en-US" sz="950" dirty="0"/>
          </a:p>
          <a:p>
            <a:pPr marL="0" indent="0" algn="ctr">
              <a:buNone/>
            </a:pPr>
            <a:r>
              <a:rPr lang="en-US" sz="950" i="1" dirty="0">
                <a:solidFill>
                  <a:srgbClr val="6B7280"/>
                </a:solidFill>
                <a:latin typeface="Calibri" pitchFamily="34" charset="0"/>
                <a:ea typeface="Calibri" pitchFamily="34" charset="-122"/>
                <a:cs typeface="Calibri" pitchFamily="34" charset="-120"/>
              </a:rPr>
              <a:t>Interaction β = 0.09, p = 0.008. H2 Supported ✓</a:t>
            </a:r>
            <a:endParaRPr lang="en-US" sz="950" dirty="0"/>
          </a:p>
        </p:txBody>
      </p:sp>
      <p:sp>
        <p:nvSpPr>
          <p:cNvPr id="8" name="Shape 5"/>
          <p:cNvSpPr/>
          <p:nvPr/>
        </p:nvSpPr>
        <p:spPr>
          <a:xfrm>
            <a:off x="4937760" y="1005840"/>
            <a:ext cx="0" cy="3840480"/>
          </a:xfrm>
          <a:prstGeom prst="line">
            <a:avLst/>
          </a:prstGeom>
          <a:noFill/>
          <a:ln w="10160">
            <a:solidFill>
              <a:srgbClr val="C8D8E0"/>
            </a:solidFill>
            <a:prstDash val="solid"/>
          </a:ln>
        </p:spPr>
      </p:sp>
      <p:sp>
        <p:nvSpPr>
          <p:cNvPr id="9" name="Text 6"/>
          <p:cNvSpPr/>
          <p:nvPr/>
        </p:nvSpPr>
        <p:spPr>
          <a:xfrm>
            <a:off x="5074920" y="1005840"/>
            <a:ext cx="3657600" cy="365760"/>
          </a:xfrm>
          <a:prstGeom prst="rect">
            <a:avLst/>
          </a:prstGeom>
          <a:noFill/>
          <a:ln/>
        </p:spPr>
        <p:txBody>
          <a:bodyPr wrap="square" rtlCol="0" anchor="ctr"/>
          <a:lstStyle/>
          <a:p>
            <a:pPr marL="0" indent="0">
              <a:buNone/>
            </a:pPr>
            <a:r>
              <a:rPr lang="en-US" sz="1400" b="1" dirty="0">
                <a:solidFill>
                  <a:srgbClr val="0A1628"/>
                </a:solidFill>
                <a:latin typeface="Cambria" pitchFamily="34" charset="0"/>
                <a:ea typeface="Cambria" pitchFamily="34" charset="-122"/>
                <a:cs typeface="Cambria" pitchFamily="34" charset="-120"/>
              </a:rPr>
              <a:t>H3: Temporal Shift Post-2018</a:t>
            </a:r>
            <a:endParaRPr lang="en-US" sz="1400" dirty="0"/>
          </a:p>
        </p:txBody>
      </p:sp>
      <p:graphicFrame>
        <p:nvGraphicFramePr>
          <p:cNvPr id="10" name="Chart 1"/>
          <p:cNvGraphicFramePr/>
          <p:nvPr/>
        </p:nvGraphicFramePr>
        <p:xfrm>
          <a:off x="5074920" y="1463040"/>
          <a:ext cx="3657600" cy="3017520"/>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 7"/>
          <p:cNvSpPr/>
          <p:nvPr/>
        </p:nvSpPr>
        <p:spPr>
          <a:xfrm>
            <a:off x="5074920" y="4498848"/>
            <a:ext cx="3657600" cy="365760"/>
          </a:xfrm>
          <a:prstGeom prst="rect">
            <a:avLst/>
          </a:prstGeom>
          <a:noFill/>
          <a:ln/>
        </p:spPr>
        <p:txBody>
          <a:bodyPr wrap="square" rtlCol="0" anchor="ctr"/>
          <a:lstStyle/>
          <a:p>
            <a:pPr marL="0" indent="0" algn="ctr">
              <a:buNone/>
            </a:pPr>
            <a:r>
              <a:rPr lang="en-US" sz="950" i="1" dirty="0">
                <a:solidFill>
                  <a:srgbClr val="6B7280"/>
                </a:solidFill>
                <a:latin typeface="Calibri" pitchFamily="34" charset="0"/>
                <a:ea typeface="Calibri" pitchFamily="34" charset="-122"/>
                <a:cs typeface="Calibri" pitchFamily="34" charset="-120"/>
              </a:rPr>
              <a:t>Year-by-year β (2SLS). Structural break test: p &lt; 0.01 at 2018. H3 Supported ✓</a:t>
            </a:r>
            <a:endParaRPr lang="en-US" sz="9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0F7F8"/>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A1628"/>
          </a:solidFill>
          <a:ln w="12700">
            <a:solidFill>
              <a:srgbClr val="0A1628"/>
            </a:solidFill>
            <a:prstDash val="solid"/>
          </a:ln>
        </p:spPr>
      </p:sp>
      <p:sp>
        <p:nvSpPr>
          <p:cNvPr id="3" name="Text 1"/>
          <p:cNvSpPr/>
          <p:nvPr/>
        </p:nvSpPr>
        <p:spPr>
          <a:xfrm>
            <a:off x="502920" y="137160"/>
            <a:ext cx="8229600" cy="548640"/>
          </a:xfrm>
          <a:prstGeom prst="rect">
            <a:avLst/>
          </a:prstGeom>
          <a:noFill/>
          <a:ln/>
        </p:spPr>
        <p:txBody>
          <a:bodyPr wrap="square" lIns="0" tIns="0" rIns="0" bIns="0"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Robustness Checks</a:t>
            </a:r>
            <a:endParaRPr lang="en-US" sz="2200" dirty="0"/>
          </a:p>
        </p:txBody>
      </p:sp>
      <p:sp>
        <p:nvSpPr>
          <p:cNvPr id="4" name="Text 2"/>
          <p:cNvSpPr/>
          <p:nvPr/>
        </p:nvSpPr>
        <p:spPr>
          <a:xfrm>
            <a:off x="8503920" y="4754880"/>
            <a:ext cx="457200" cy="274320"/>
          </a:xfrm>
          <a:prstGeom prst="rect">
            <a:avLst/>
          </a:prstGeom>
          <a:noFill/>
          <a:ln/>
        </p:spPr>
        <p:txBody>
          <a:bodyPr wrap="square" rtlCol="0" anchor="ctr"/>
          <a:lstStyle/>
          <a:p>
            <a:pPr marL="0" indent="0" algn="r">
              <a:buNone/>
            </a:pPr>
            <a:r>
              <a:rPr lang="en-US" sz="1000" dirty="0">
                <a:solidFill>
                  <a:srgbClr val="6B7280"/>
                </a:solidFill>
                <a:latin typeface="Calibri" pitchFamily="34" charset="0"/>
                <a:ea typeface="Calibri" pitchFamily="34" charset="-122"/>
                <a:cs typeface="Calibri" pitchFamily="34" charset="-120"/>
              </a:rPr>
              <a:t>9</a:t>
            </a:r>
            <a:endParaRPr lang="en-US" sz="1000" dirty="0"/>
          </a:p>
        </p:txBody>
      </p:sp>
      <p:sp>
        <p:nvSpPr>
          <p:cNvPr id="5" name="Text 3"/>
          <p:cNvSpPr/>
          <p:nvPr/>
        </p:nvSpPr>
        <p:spPr>
          <a:xfrm>
            <a:off x="457200" y="987552"/>
            <a:ext cx="8229600" cy="457200"/>
          </a:xfrm>
          <a:prstGeom prst="rect">
            <a:avLst/>
          </a:prstGeom>
          <a:noFill/>
          <a:ln/>
        </p:spPr>
        <p:txBody>
          <a:bodyPr wrap="square" rtlCol="0" anchor="ctr"/>
          <a:lstStyle/>
          <a:p>
            <a:pPr marL="0" indent="0">
              <a:buNone/>
            </a:pPr>
            <a:r>
              <a:rPr lang="en-US" sz="1250" b="1" dirty="0">
                <a:solidFill>
                  <a:srgbClr val="0A1628"/>
                </a:solidFill>
                <a:latin typeface="Cambria" pitchFamily="34" charset="0"/>
                <a:ea typeface="Cambria" pitchFamily="34" charset="-122"/>
                <a:cs typeface="Cambria" pitchFamily="34" charset="-120"/>
              </a:rPr>
              <a:t>H1 Main Effect: Disclosure Quality → Tobin's Q   |   β = 0.17–0.22 across all primary specifications</a:t>
            </a:r>
            <a:endParaRPr lang="en-US" sz="1250" dirty="0"/>
          </a:p>
        </p:txBody>
      </p:sp>
      <p:sp>
        <p:nvSpPr>
          <p:cNvPr id="6" name="Shape 4"/>
          <p:cNvSpPr/>
          <p:nvPr/>
        </p:nvSpPr>
        <p:spPr>
          <a:xfrm>
            <a:off x="457200" y="1572768"/>
            <a:ext cx="8229600" cy="420624"/>
          </a:xfrm>
          <a:prstGeom prst="roundRect">
            <a:avLst>
              <a:gd name="adj" fmla="val 10870"/>
            </a:avLst>
          </a:prstGeom>
          <a:solidFill>
            <a:srgbClr val="FFFFFF"/>
          </a:solidFill>
          <a:ln w="5080">
            <a:solidFill>
              <a:srgbClr val="D1DAE8"/>
            </a:solidFill>
            <a:prstDash val="solid"/>
          </a:ln>
        </p:spPr>
      </p:sp>
      <p:sp>
        <p:nvSpPr>
          <p:cNvPr id="7" name="Text 5"/>
          <p:cNvSpPr/>
          <p:nvPr/>
        </p:nvSpPr>
        <p:spPr>
          <a:xfrm>
            <a:off x="594360" y="1572768"/>
            <a:ext cx="411480" cy="420624"/>
          </a:xfrm>
          <a:prstGeom prst="rect">
            <a:avLst/>
          </a:prstGeom>
          <a:noFill/>
          <a:ln/>
        </p:spPr>
        <p:txBody>
          <a:bodyPr wrap="square" rtlCol="0" anchor="ctr"/>
          <a:lstStyle/>
          <a:p>
            <a:pPr marL="0" indent="0" algn="ctr">
              <a:buNone/>
            </a:pPr>
            <a:r>
              <a:rPr lang="en-US" sz="1300" b="1" dirty="0">
                <a:solidFill>
                  <a:srgbClr val="028090"/>
                </a:solidFill>
                <a:latin typeface="Calibri" pitchFamily="34" charset="0"/>
                <a:ea typeface="Calibri" pitchFamily="34" charset="-122"/>
                <a:cs typeface="Calibri" pitchFamily="34" charset="-120"/>
              </a:rPr>
              <a:t>✓</a:t>
            </a:r>
            <a:endParaRPr lang="en-US" sz="1300" dirty="0"/>
          </a:p>
        </p:txBody>
      </p:sp>
      <p:sp>
        <p:nvSpPr>
          <p:cNvPr id="8" name="Text 6"/>
          <p:cNvSpPr/>
          <p:nvPr/>
        </p:nvSpPr>
        <p:spPr>
          <a:xfrm>
            <a:off x="1097280" y="1627632"/>
            <a:ext cx="3840480" cy="310896"/>
          </a:xfrm>
          <a:prstGeom prst="rect">
            <a:avLst/>
          </a:prstGeom>
          <a:noFill/>
          <a:ln/>
        </p:spPr>
        <p:txBody>
          <a:bodyPr wrap="square" lIns="0" tIns="0" rIns="0" bIns="0" rtlCol="0" anchor="ctr"/>
          <a:lstStyle/>
          <a:p>
            <a:pPr marL="0" indent="0">
              <a:buNone/>
            </a:pPr>
            <a:r>
              <a:rPr lang="en-US" sz="1150" b="1" dirty="0">
                <a:solidFill>
                  <a:srgbClr val="0A1628"/>
                </a:solidFill>
                <a:latin typeface="Calibri" pitchFamily="34" charset="0"/>
                <a:ea typeface="Calibri" pitchFamily="34" charset="-122"/>
                <a:cs typeface="Calibri" pitchFamily="34" charset="-120"/>
              </a:rPr>
              <a:t>Alternative DV: P/B ratio</a:t>
            </a:r>
            <a:endParaRPr lang="en-US" sz="1150" dirty="0"/>
          </a:p>
        </p:txBody>
      </p:sp>
      <p:sp>
        <p:nvSpPr>
          <p:cNvPr id="9" name="Text 7"/>
          <p:cNvSpPr/>
          <p:nvPr/>
        </p:nvSpPr>
        <p:spPr>
          <a:xfrm>
            <a:off x="5029200" y="1627632"/>
            <a:ext cx="3566160" cy="310896"/>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β = 0.14, p &lt; 0.01; same sign and significance</a:t>
            </a:r>
            <a:endParaRPr lang="en-US" sz="1100" dirty="0"/>
          </a:p>
        </p:txBody>
      </p:sp>
      <p:sp>
        <p:nvSpPr>
          <p:cNvPr id="10" name="Shape 8"/>
          <p:cNvSpPr/>
          <p:nvPr/>
        </p:nvSpPr>
        <p:spPr>
          <a:xfrm>
            <a:off x="457200" y="2057400"/>
            <a:ext cx="8229600" cy="420624"/>
          </a:xfrm>
          <a:prstGeom prst="roundRect">
            <a:avLst>
              <a:gd name="adj" fmla="val 10870"/>
            </a:avLst>
          </a:prstGeom>
          <a:solidFill>
            <a:srgbClr val="F0F7F8"/>
          </a:solidFill>
          <a:ln w="5080">
            <a:solidFill>
              <a:srgbClr val="D1DAE8"/>
            </a:solidFill>
            <a:prstDash val="solid"/>
          </a:ln>
        </p:spPr>
      </p:sp>
      <p:sp>
        <p:nvSpPr>
          <p:cNvPr id="11" name="Text 9"/>
          <p:cNvSpPr/>
          <p:nvPr/>
        </p:nvSpPr>
        <p:spPr>
          <a:xfrm>
            <a:off x="594360" y="2057400"/>
            <a:ext cx="411480" cy="420624"/>
          </a:xfrm>
          <a:prstGeom prst="rect">
            <a:avLst/>
          </a:prstGeom>
          <a:noFill/>
          <a:ln/>
        </p:spPr>
        <p:txBody>
          <a:bodyPr wrap="square" rtlCol="0" anchor="ctr"/>
          <a:lstStyle/>
          <a:p>
            <a:pPr marL="0" indent="0" algn="ctr">
              <a:buNone/>
            </a:pPr>
            <a:r>
              <a:rPr lang="en-US" sz="1300" b="1" dirty="0">
                <a:solidFill>
                  <a:srgbClr val="028090"/>
                </a:solidFill>
                <a:latin typeface="Calibri" pitchFamily="34" charset="0"/>
                <a:ea typeface="Calibri" pitchFamily="34" charset="-122"/>
                <a:cs typeface="Calibri" pitchFamily="34" charset="-120"/>
              </a:rPr>
              <a:t>✓</a:t>
            </a:r>
            <a:endParaRPr lang="en-US" sz="1300" dirty="0"/>
          </a:p>
        </p:txBody>
      </p:sp>
      <p:sp>
        <p:nvSpPr>
          <p:cNvPr id="12" name="Text 10"/>
          <p:cNvSpPr/>
          <p:nvPr/>
        </p:nvSpPr>
        <p:spPr>
          <a:xfrm>
            <a:off x="1097280" y="2112264"/>
            <a:ext cx="3840480" cy="310896"/>
          </a:xfrm>
          <a:prstGeom prst="rect">
            <a:avLst/>
          </a:prstGeom>
          <a:noFill/>
          <a:ln/>
        </p:spPr>
        <p:txBody>
          <a:bodyPr wrap="square" lIns="0" tIns="0" rIns="0" bIns="0" rtlCol="0" anchor="ctr"/>
          <a:lstStyle/>
          <a:p>
            <a:pPr marL="0" indent="0">
              <a:buNone/>
            </a:pPr>
            <a:r>
              <a:rPr lang="en-US" sz="1150" b="1" dirty="0">
                <a:solidFill>
                  <a:srgbClr val="0A1628"/>
                </a:solidFill>
                <a:latin typeface="Calibri" pitchFamily="34" charset="0"/>
                <a:ea typeface="Calibri" pitchFamily="34" charset="-122"/>
                <a:cs typeface="Calibri" pitchFamily="34" charset="-120"/>
              </a:rPr>
              <a:t>Alternative ESG source: MSCI scores</a:t>
            </a:r>
            <a:endParaRPr lang="en-US" sz="1150" dirty="0"/>
          </a:p>
        </p:txBody>
      </p:sp>
      <p:sp>
        <p:nvSpPr>
          <p:cNvPr id="13" name="Text 11"/>
          <p:cNvSpPr/>
          <p:nvPr/>
        </p:nvSpPr>
        <p:spPr>
          <a:xfrm>
            <a:off x="5029200" y="2112264"/>
            <a:ext cx="3566160" cy="310896"/>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Results qualitatively unchanged (β = 0.15)</a:t>
            </a:r>
            <a:endParaRPr lang="en-US" sz="1100" dirty="0"/>
          </a:p>
        </p:txBody>
      </p:sp>
      <p:sp>
        <p:nvSpPr>
          <p:cNvPr id="14" name="Shape 12"/>
          <p:cNvSpPr/>
          <p:nvPr/>
        </p:nvSpPr>
        <p:spPr>
          <a:xfrm>
            <a:off x="457200" y="2542032"/>
            <a:ext cx="8229600" cy="420624"/>
          </a:xfrm>
          <a:prstGeom prst="roundRect">
            <a:avLst>
              <a:gd name="adj" fmla="val 10870"/>
            </a:avLst>
          </a:prstGeom>
          <a:solidFill>
            <a:srgbClr val="FFFFFF"/>
          </a:solidFill>
          <a:ln w="5080">
            <a:solidFill>
              <a:srgbClr val="D1DAE8"/>
            </a:solidFill>
            <a:prstDash val="solid"/>
          </a:ln>
        </p:spPr>
      </p:sp>
      <p:sp>
        <p:nvSpPr>
          <p:cNvPr id="15" name="Text 13"/>
          <p:cNvSpPr/>
          <p:nvPr/>
        </p:nvSpPr>
        <p:spPr>
          <a:xfrm>
            <a:off x="594360" y="2542032"/>
            <a:ext cx="411480" cy="420624"/>
          </a:xfrm>
          <a:prstGeom prst="rect">
            <a:avLst/>
          </a:prstGeom>
          <a:noFill/>
          <a:ln/>
        </p:spPr>
        <p:txBody>
          <a:bodyPr wrap="square" rtlCol="0" anchor="ctr"/>
          <a:lstStyle/>
          <a:p>
            <a:pPr marL="0" indent="0" algn="ctr">
              <a:buNone/>
            </a:pPr>
            <a:r>
              <a:rPr lang="en-US" sz="1300" b="1" dirty="0">
                <a:solidFill>
                  <a:srgbClr val="028090"/>
                </a:solidFill>
                <a:latin typeface="Calibri" pitchFamily="34" charset="0"/>
                <a:ea typeface="Calibri" pitchFamily="34" charset="-122"/>
                <a:cs typeface="Calibri" pitchFamily="34" charset="-120"/>
              </a:rPr>
              <a:t>✓</a:t>
            </a:r>
            <a:endParaRPr lang="en-US" sz="1300" dirty="0"/>
          </a:p>
        </p:txBody>
      </p:sp>
      <p:sp>
        <p:nvSpPr>
          <p:cNvPr id="16" name="Text 14"/>
          <p:cNvSpPr/>
          <p:nvPr/>
        </p:nvSpPr>
        <p:spPr>
          <a:xfrm>
            <a:off x="1097280" y="2596896"/>
            <a:ext cx="3840480" cy="310896"/>
          </a:xfrm>
          <a:prstGeom prst="rect">
            <a:avLst/>
          </a:prstGeom>
          <a:noFill/>
          <a:ln/>
        </p:spPr>
        <p:txBody>
          <a:bodyPr wrap="square" lIns="0" tIns="0" rIns="0" bIns="0" rtlCol="0" anchor="ctr"/>
          <a:lstStyle/>
          <a:p>
            <a:pPr marL="0" indent="0">
              <a:buNone/>
            </a:pPr>
            <a:r>
              <a:rPr lang="en-US" sz="1150" b="1" dirty="0">
                <a:solidFill>
                  <a:srgbClr val="0A1628"/>
                </a:solidFill>
                <a:latin typeface="Calibri" pitchFamily="34" charset="0"/>
                <a:ea typeface="Calibri" pitchFamily="34" charset="-122"/>
                <a:cs typeface="Calibri" pitchFamily="34" charset="-120"/>
              </a:rPr>
              <a:t>Balanced panel (drop firms with gaps)</a:t>
            </a:r>
            <a:endParaRPr lang="en-US" sz="1150" dirty="0"/>
          </a:p>
        </p:txBody>
      </p:sp>
      <p:sp>
        <p:nvSpPr>
          <p:cNvPr id="17" name="Text 15"/>
          <p:cNvSpPr/>
          <p:nvPr/>
        </p:nvSpPr>
        <p:spPr>
          <a:xfrm>
            <a:off x="5029200" y="2596896"/>
            <a:ext cx="3566160" cy="310896"/>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N drops to 2,941; β = 0.16, p &lt; 0.001</a:t>
            </a:r>
            <a:endParaRPr lang="en-US" sz="1100" dirty="0"/>
          </a:p>
        </p:txBody>
      </p:sp>
      <p:sp>
        <p:nvSpPr>
          <p:cNvPr id="18" name="Shape 16"/>
          <p:cNvSpPr/>
          <p:nvPr/>
        </p:nvSpPr>
        <p:spPr>
          <a:xfrm>
            <a:off x="457200" y="3026664"/>
            <a:ext cx="8229600" cy="420624"/>
          </a:xfrm>
          <a:prstGeom prst="roundRect">
            <a:avLst>
              <a:gd name="adj" fmla="val 10870"/>
            </a:avLst>
          </a:prstGeom>
          <a:solidFill>
            <a:srgbClr val="F0F7F8"/>
          </a:solidFill>
          <a:ln w="5080">
            <a:solidFill>
              <a:srgbClr val="D1DAE8"/>
            </a:solidFill>
            <a:prstDash val="solid"/>
          </a:ln>
        </p:spPr>
      </p:sp>
      <p:sp>
        <p:nvSpPr>
          <p:cNvPr id="19" name="Text 17"/>
          <p:cNvSpPr/>
          <p:nvPr/>
        </p:nvSpPr>
        <p:spPr>
          <a:xfrm>
            <a:off x="594360" y="3026664"/>
            <a:ext cx="411480" cy="420624"/>
          </a:xfrm>
          <a:prstGeom prst="rect">
            <a:avLst/>
          </a:prstGeom>
          <a:noFill/>
          <a:ln/>
        </p:spPr>
        <p:txBody>
          <a:bodyPr wrap="square" rtlCol="0" anchor="ctr"/>
          <a:lstStyle/>
          <a:p>
            <a:pPr marL="0" indent="0" algn="ctr">
              <a:buNone/>
            </a:pPr>
            <a:r>
              <a:rPr lang="en-US" sz="1300" b="1" dirty="0">
                <a:solidFill>
                  <a:srgbClr val="028090"/>
                </a:solidFill>
                <a:latin typeface="Calibri" pitchFamily="34" charset="0"/>
                <a:ea typeface="Calibri" pitchFamily="34" charset="-122"/>
                <a:cs typeface="Calibri" pitchFamily="34" charset="-120"/>
              </a:rPr>
              <a:t>✓</a:t>
            </a:r>
            <a:endParaRPr lang="en-US" sz="1300" dirty="0"/>
          </a:p>
        </p:txBody>
      </p:sp>
      <p:sp>
        <p:nvSpPr>
          <p:cNvPr id="20" name="Text 18"/>
          <p:cNvSpPr/>
          <p:nvPr/>
        </p:nvSpPr>
        <p:spPr>
          <a:xfrm>
            <a:off x="1097280" y="3081528"/>
            <a:ext cx="3840480" cy="310896"/>
          </a:xfrm>
          <a:prstGeom prst="rect">
            <a:avLst/>
          </a:prstGeom>
          <a:noFill/>
          <a:ln/>
        </p:spPr>
        <p:txBody>
          <a:bodyPr wrap="square" lIns="0" tIns="0" rIns="0" bIns="0" rtlCol="0" anchor="ctr"/>
          <a:lstStyle/>
          <a:p>
            <a:pPr marL="0" indent="0">
              <a:buNone/>
            </a:pPr>
            <a:r>
              <a:rPr lang="en-US" sz="1150" b="1" dirty="0">
                <a:solidFill>
                  <a:srgbClr val="0A1628"/>
                </a:solidFill>
                <a:latin typeface="Calibri" pitchFamily="34" charset="0"/>
                <a:ea typeface="Calibri" pitchFamily="34" charset="-122"/>
                <a:cs typeface="Calibri" pitchFamily="34" charset="-120"/>
              </a:rPr>
              <a:t>Excluding financials sector</a:t>
            </a:r>
            <a:endParaRPr lang="en-US" sz="1150" dirty="0"/>
          </a:p>
        </p:txBody>
      </p:sp>
      <p:sp>
        <p:nvSpPr>
          <p:cNvPr id="21" name="Text 19"/>
          <p:cNvSpPr/>
          <p:nvPr/>
        </p:nvSpPr>
        <p:spPr>
          <a:xfrm>
            <a:off x="5029200" y="3081528"/>
            <a:ext cx="3566160" cy="310896"/>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β = 0.19, significant; sector not driving results</a:t>
            </a:r>
            <a:endParaRPr lang="en-US" sz="1100" dirty="0"/>
          </a:p>
        </p:txBody>
      </p:sp>
      <p:sp>
        <p:nvSpPr>
          <p:cNvPr id="22" name="Shape 20"/>
          <p:cNvSpPr/>
          <p:nvPr/>
        </p:nvSpPr>
        <p:spPr>
          <a:xfrm>
            <a:off x="457200" y="3511296"/>
            <a:ext cx="8229600" cy="420624"/>
          </a:xfrm>
          <a:prstGeom prst="roundRect">
            <a:avLst>
              <a:gd name="adj" fmla="val 10870"/>
            </a:avLst>
          </a:prstGeom>
          <a:solidFill>
            <a:srgbClr val="FFFFFF"/>
          </a:solidFill>
          <a:ln w="5080">
            <a:solidFill>
              <a:srgbClr val="D1DAE8"/>
            </a:solidFill>
            <a:prstDash val="solid"/>
          </a:ln>
        </p:spPr>
      </p:sp>
      <p:sp>
        <p:nvSpPr>
          <p:cNvPr id="23" name="Text 21"/>
          <p:cNvSpPr/>
          <p:nvPr/>
        </p:nvSpPr>
        <p:spPr>
          <a:xfrm>
            <a:off x="594360" y="3511296"/>
            <a:ext cx="411480" cy="420624"/>
          </a:xfrm>
          <a:prstGeom prst="rect">
            <a:avLst/>
          </a:prstGeom>
          <a:noFill/>
          <a:ln/>
        </p:spPr>
        <p:txBody>
          <a:bodyPr wrap="square" rtlCol="0" anchor="ctr"/>
          <a:lstStyle/>
          <a:p>
            <a:pPr marL="0" indent="0" algn="ctr">
              <a:buNone/>
            </a:pPr>
            <a:r>
              <a:rPr lang="en-US" sz="1300" b="1" dirty="0">
                <a:solidFill>
                  <a:srgbClr val="028090"/>
                </a:solidFill>
                <a:latin typeface="Calibri" pitchFamily="34" charset="0"/>
                <a:ea typeface="Calibri" pitchFamily="34" charset="-122"/>
                <a:cs typeface="Calibri" pitchFamily="34" charset="-120"/>
              </a:rPr>
              <a:t>✓</a:t>
            </a:r>
            <a:endParaRPr lang="en-US" sz="1300" dirty="0"/>
          </a:p>
        </p:txBody>
      </p:sp>
      <p:sp>
        <p:nvSpPr>
          <p:cNvPr id="24" name="Text 22"/>
          <p:cNvSpPr/>
          <p:nvPr/>
        </p:nvSpPr>
        <p:spPr>
          <a:xfrm>
            <a:off x="1097280" y="3566160"/>
            <a:ext cx="3840480" cy="310896"/>
          </a:xfrm>
          <a:prstGeom prst="rect">
            <a:avLst/>
          </a:prstGeom>
          <a:noFill/>
          <a:ln/>
        </p:spPr>
        <p:txBody>
          <a:bodyPr wrap="square" lIns="0" tIns="0" rIns="0" bIns="0" rtlCol="0" anchor="ctr"/>
          <a:lstStyle/>
          <a:p>
            <a:pPr marL="0" indent="0">
              <a:buNone/>
            </a:pPr>
            <a:r>
              <a:rPr lang="en-US" sz="1150" b="1" dirty="0">
                <a:solidFill>
                  <a:srgbClr val="0A1628"/>
                </a:solidFill>
                <a:latin typeface="Calibri" pitchFamily="34" charset="0"/>
                <a:ea typeface="Calibri" pitchFamily="34" charset="-122"/>
                <a:cs typeface="Calibri" pitchFamily="34" charset="-120"/>
              </a:rPr>
              <a:t>Placebo test: lagged 3-year disclosure</a:t>
            </a:r>
            <a:endParaRPr lang="en-US" sz="1150" dirty="0"/>
          </a:p>
        </p:txBody>
      </p:sp>
      <p:sp>
        <p:nvSpPr>
          <p:cNvPr id="25" name="Text 23"/>
          <p:cNvSpPr/>
          <p:nvPr/>
        </p:nvSpPr>
        <p:spPr>
          <a:xfrm>
            <a:off x="5029200" y="3566160"/>
            <a:ext cx="3566160" cy="310896"/>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β ≈ 0 and insignificant, as expected</a:t>
            </a:r>
            <a:endParaRPr lang="en-US" sz="1100" dirty="0"/>
          </a:p>
        </p:txBody>
      </p:sp>
      <p:sp>
        <p:nvSpPr>
          <p:cNvPr id="26" name="Shape 24"/>
          <p:cNvSpPr/>
          <p:nvPr/>
        </p:nvSpPr>
        <p:spPr>
          <a:xfrm>
            <a:off x="457200" y="3995928"/>
            <a:ext cx="8229600" cy="420624"/>
          </a:xfrm>
          <a:prstGeom prst="roundRect">
            <a:avLst>
              <a:gd name="adj" fmla="val 10870"/>
            </a:avLst>
          </a:prstGeom>
          <a:solidFill>
            <a:srgbClr val="F0F7F8"/>
          </a:solidFill>
          <a:ln w="5080">
            <a:solidFill>
              <a:srgbClr val="D1DAE8"/>
            </a:solidFill>
            <a:prstDash val="solid"/>
          </a:ln>
        </p:spPr>
      </p:sp>
      <p:sp>
        <p:nvSpPr>
          <p:cNvPr id="27" name="Text 25"/>
          <p:cNvSpPr/>
          <p:nvPr/>
        </p:nvSpPr>
        <p:spPr>
          <a:xfrm>
            <a:off x="594360" y="3995928"/>
            <a:ext cx="411480" cy="420624"/>
          </a:xfrm>
          <a:prstGeom prst="rect">
            <a:avLst/>
          </a:prstGeom>
          <a:noFill/>
          <a:ln/>
        </p:spPr>
        <p:txBody>
          <a:bodyPr wrap="square" rtlCol="0" anchor="ctr"/>
          <a:lstStyle/>
          <a:p>
            <a:pPr marL="0" indent="0" algn="ctr">
              <a:buNone/>
            </a:pPr>
            <a:r>
              <a:rPr lang="en-US" sz="1300" b="1" dirty="0">
                <a:solidFill>
                  <a:srgbClr val="028090"/>
                </a:solidFill>
                <a:latin typeface="Calibri" pitchFamily="34" charset="0"/>
                <a:ea typeface="Calibri" pitchFamily="34" charset="-122"/>
                <a:cs typeface="Calibri" pitchFamily="34" charset="-120"/>
              </a:rPr>
              <a:t>✓</a:t>
            </a:r>
            <a:endParaRPr lang="en-US" sz="1300" dirty="0"/>
          </a:p>
        </p:txBody>
      </p:sp>
      <p:sp>
        <p:nvSpPr>
          <p:cNvPr id="28" name="Text 26"/>
          <p:cNvSpPr/>
          <p:nvPr/>
        </p:nvSpPr>
        <p:spPr>
          <a:xfrm>
            <a:off x="1097280" y="4050792"/>
            <a:ext cx="3840480" cy="310896"/>
          </a:xfrm>
          <a:prstGeom prst="rect">
            <a:avLst/>
          </a:prstGeom>
          <a:noFill/>
          <a:ln/>
        </p:spPr>
        <p:txBody>
          <a:bodyPr wrap="square" lIns="0" tIns="0" rIns="0" bIns="0" rtlCol="0" anchor="ctr"/>
          <a:lstStyle/>
          <a:p>
            <a:pPr marL="0" indent="0">
              <a:buNone/>
            </a:pPr>
            <a:r>
              <a:rPr lang="en-US" sz="1150" b="1" dirty="0">
                <a:solidFill>
                  <a:srgbClr val="0A1628"/>
                </a:solidFill>
                <a:latin typeface="Calibri" pitchFamily="34" charset="0"/>
                <a:ea typeface="Calibri" pitchFamily="34" charset="-122"/>
                <a:cs typeface="Calibri" pitchFamily="34" charset="-120"/>
              </a:rPr>
              <a:t>COVID-19 period exclusion (2020–2021)</a:t>
            </a:r>
            <a:endParaRPr lang="en-US" sz="1150" dirty="0"/>
          </a:p>
        </p:txBody>
      </p:sp>
      <p:sp>
        <p:nvSpPr>
          <p:cNvPr id="29" name="Text 27"/>
          <p:cNvSpPr/>
          <p:nvPr/>
        </p:nvSpPr>
        <p:spPr>
          <a:xfrm>
            <a:off x="5029200" y="4050792"/>
            <a:ext cx="3566160" cy="310896"/>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β = 0.18; results not crisis-driven</a:t>
            </a:r>
            <a:endParaRPr lang="en-US" sz="1100" dirty="0"/>
          </a:p>
        </p:txBody>
      </p:sp>
      <p:sp>
        <p:nvSpPr>
          <p:cNvPr id="30" name="Shape 28"/>
          <p:cNvSpPr/>
          <p:nvPr/>
        </p:nvSpPr>
        <p:spPr>
          <a:xfrm>
            <a:off x="457200" y="4480560"/>
            <a:ext cx="8229600" cy="420624"/>
          </a:xfrm>
          <a:prstGeom prst="roundRect">
            <a:avLst>
              <a:gd name="adj" fmla="val 10870"/>
            </a:avLst>
          </a:prstGeom>
          <a:solidFill>
            <a:srgbClr val="FFFFFF"/>
          </a:solidFill>
          <a:ln w="5080">
            <a:solidFill>
              <a:srgbClr val="D1DAE8"/>
            </a:solidFill>
            <a:prstDash val="solid"/>
          </a:ln>
        </p:spPr>
      </p:sp>
      <p:sp>
        <p:nvSpPr>
          <p:cNvPr id="31" name="Text 29"/>
          <p:cNvSpPr/>
          <p:nvPr/>
        </p:nvSpPr>
        <p:spPr>
          <a:xfrm>
            <a:off x="594360" y="4480560"/>
            <a:ext cx="411480" cy="420624"/>
          </a:xfrm>
          <a:prstGeom prst="rect">
            <a:avLst/>
          </a:prstGeom>
          <a:noFill/>
          <a:ln/>
        </p:spPr>
        <p:txBody>
          <a:bodyPr wrap="square" rtlCol="0" anchor="ctr"/>
          <a:lstStyle/>
          <a:p>
            <a:pPr marL="0" indent="0" algn="ctr">
              <a:buNone/>
            </a:pPr>
            <a:r>
              <a:rPr lang="en-US" sz="1300" b="1" dirty="0">
                <a:solidFill>
                  <a:srgbClr val="D97706"/>
                </a:solidFill>
                <a:latin typeface="Calibri" pitchFamily="34" charset="0"/>
                <a:ea typeface="Calibri" pitchFamily="34" charset="-122"/>
                <a:cs typeface="Calibri" pitchFamily="34" charset="-120"/>
              </a:rPr>
              <a:t>⚠</a:t>
            </a:r>
            <a:endParaRPr lang="en-US" sz="1300" dirty="0"/>
          </a:p>
        </p:txBody>
      </p:sp>
      <p:sp>
        <p:nvSpPr>
          <p:cNvPr id="32" name="Text 30"/>
          <p:cNvSpPr/>
          <p:nvPr/>
        </p:nvSpPr>
        <p:spPr>
          <a:xfrm>
            <a:off x="1097280" y="4535424"/>
            <a:ext cx="3840480" cy="310896"/>
          </a:xfrm>
          <a:prstGeom prst="rect">
            <a:avLst/>
          </a:prstGeom>
          <a:noFill/>
          <a:ln/>
        </p:spPr>
        <p:txBody>
          <a:bodyPr wrap="square" lIns="0" tIns="0" rIns="0" bIns="0" rtlCol="0" anchor="ctr"/>
          <a:lstStyle/>
          <a:p>
            <a:pPr marL="0" indent="0">
              <a:buNone/>
            </a:pPr>
            <a:r>
              <a:rPr lang="en-US" sz="1150" b="1" dirty="0">
                <a:solidFill>
                  <a:srgbClr val="0A1628"/>
                </a:solidFill>
                <a:latin typeface="Calibri" pitchFamily="34" charset="0"/>
                <a:ea typeface="Calibri" pitchFamily="34" charset="-122"/>
                <a:cs typeface="Calibri" pitchFamily="34" charset="-120"/>
              </a:rPr>
              <a:t>H4 Non-linearity (spline regression)</a:t>
            </a:r>
            <a:endParaRPr lang="en-US" sz="1150" dirty="0"/>
          </a:p>
        </p:txBody>
      </p:sp>
      <p:sp>
        <p:nvSpPr>
          <p:cNvPr id="33" name="Text 31"/>
          <p:cNvSpPr/>
          <p:nvPr/>
        </p:nvSpPr>
        <p:spPr>
          <a:xfrm>
            <a:off x="5029200" y="4535424"/>
            <a:ext cx="3566160" cy="310896"/>
          </a:xfrm>
          <a:prstGeom prst="rect">
            <a:avLst/>
          </a:prstGeom>
          <a:noFill/>
          <a:ln/>
        </p:spPr>
        <p:txBody>
          <a:bodyPr wrap="square" lIns="0" tIns="0" rIns="0" bIns="0" rtlCol="0" anchor="ctr"/>
          <a:lstStyle/>
          <a:p>
            <a:pPr marL="0" indent="0">
              <a:buNone/>
            </a:pPr>
            <a:r>
              <a:rPr lang="en-US" sz="1100" dirty="0">
                <a:solidFill>
                  <a:srgbClr val="374151"/>
                </a:solidFill>
                <a:latin typeface="Calibri" pitchFamily="34" charset="0"/>
                <a:ea typeface="Calibri" pitchFamily="34" charset="-122"/>
                <a:cs typeface="Calibri" pitchFamily="34" charset="-120"/>
              </a:rPr>
              <a:t>Partial support: significant only in E sub-index; mixed for S and G</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1540</Words>
  <Application>Microsoft Office PowerPoint</Application>
  <PresentationFormat>On-screen Show (16:9)</PresentationFormat>
  <Paragraphs>193</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PhD Defense – Quantitative</dc:title>
  <dc:subject>PptxGenJS Presentation</dc:subject>
  <dc:creator>PptxGenJS</dc:creator>
  <cp:lastModifiedBy>Marisha Rodrigues</cp:lastModifiedBy>
  <cp:revision>1</cp:revision>
  <dcterms:created xsi:type="dcterms:W3CDTF">2026-07-01T06:30:10Z</dcterms:created>
  <dcterms:modified xsi:type="dcterms:W3CDTF">2026-07-01T06:38:59Z</dcterms:modified>
</cp:coreProperties>
</file>